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9.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notesSlides/notesSlide10.xml" ContentType="application/vnd.openxmlformats-officedocument.presentationml.notesSlide+xml"/>
  <Override PartName="/ppt/tags/tag30.xml" ContentType="application/vnd.openxmlformats-officedocument.presentationml.tags+xml"/>
  <Override PartName="/ppt/tags/tag31.xml" ContentType="application/vnd.openxmlformats-officedocument.presentationml.tags+xml"/>
  <Override PartName="/ppt/notesSlides/notesSlide11.xml" ContentType="application/vnd.openxmlformats-officedocument.presentationml.notesSlide+xml"/>
  <Override PartName="/ppt/tags/tag32.xml" ContentType="application/vnd.openxmlformats-officedocument.presentationml.tags+xml"/>
  <Override PartName="/ppt/tags/tag33.xml" ContentType="application/vnd.openxmlformats-officedocument.presentationml.tags+xml"/>
  <Override PartName="/ppt/notesSlides/notesSlide12.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notesSlides/notesSlide13.xml" ContentType="application/vnd.openxmlformats-officedocument.presentationml.notesSlide+xml"/>
  <Override PartName="/ppt/tags/tag36.xml" ContentType="application/vnd.openxmlformats-officedocument.presentationml.tags+xml"/>
  <Override PartName="/ppt/tags/tag37.xml" ContentType="application/vnd.openxmlformats-officedocument.presentationml.tags+xml"/>
  <Override PartName="/ppt/notesSlides/notesSlide14.xml" ContentType="application/vnd.openxmlformats-officedocument.presentationml.notesSlide+xml"/>
  <Override PartName="/ppt/tags/tag38.xml" ContentType="application/vnd.openxmlformats-officedocument.presentationml.tags+xml"/>
  <Override PartName="/ppt/tags/tag39.xml" ContentType="application/vnd.openxmlformats-officedocument.presentationml.tags+xml"/>
  <Override PartName="/ppt/notesSlides/notesSlide15.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notesSlides/notesSlide16.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notesSlides/notesSlide17.xml" ContentType="application/vnd.openxmlformats-officedocument.presentationml.notesSlide+xml"/>
  <Override PartName="/ppt/tags/tag44.xml" ContentType="application/vnd.openxmlformats-officedocument.presentationml.tags+xml"/>
  <Override PartName="/ppt/tags/tag45.xml" ContentType="application/vnd.openxmlformats-officedocument.presentationml.tags+xml"/>
  <Override PartName="/ppt/notesSlides/notesSlide18.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notesSlides/notesSlide19.xml" ContentType="application/vnd.openxmlformats-officedocument.presentationml.notesSlide+xml"/>
  <Override PartName="/ppt/tags/tag48.xml" ContentType="application/vnd.openxmlformats-officedocument.presentationml.tags+xml"/>
  <Override PartName="/ppt/tags/tag49.xml" ContentType="application/vnd.openxmlformats-officedocument.presentationml.tags+xml"/>
  <Override PartName="/ppt/notesSlides/notesSlide20.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notesSlides/notesSlide21.xml" ContentType="application/vnd.openxmlformats-officedocument.presentationml.notesSlide+xml"/>
  <Override PartName="/ppt/tags/tag52.xml" ContentType="application/vnd.openxmlformats-officedocument.presentationml.tags+xml"/>
  <Override PartName="/ppt/tags/tag53.xml" ContentType="application/vnd.openxmlformats-officedocument.presentationml.tags+xml"/>
  <Override PartName="/ppt/notesSlides/notesSlide22.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notesSlides/notesSlide23.xml" ContentType="application/vnd.openxmlformats-officedocument.presentationml.notesSlide+xml"/>
  <Override PartName="/ppt/tags/tag56.xml" ContentType="application/vnd.openxmlformats-officedocument.presentationml.tags+xml"/>
  <Override PartName="/ppt/tags/tag57.xml" ContentType="application/vnd.openxmlformats-officedocument.presentationml.tags+xml"/>
  <Override PartName="/ppt/notesSlides/notesSlide24.xml" ContentType="application/vnd.openxmlformats-officedocument.presentationml.notesSlide+xml"/>
  <Override PartName="/ppt/tags/tag58.xml" ContentType="application/vnd.openxmlformats-officedocument.presentationml.tags+xml"/>
  <Override PartName="/ppt/tags/tag59.xml" ContentType="application/vnd.openxmlformats-officedocument.presentationml.tags+xml"/>
  <Override PartName="/ppt/notesSlides/notesSlide25.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notesSlides/notesSlide26.xml" ContentType="application/vnd.openxmlformats-officedocument.presentationml.notesSlide+xml"/>
  <Override PartName="/ppt/tags/tag62.xml" ContentType="application/vnd.openxmlformats-officedocument.presentationml.tags+xml"/>
  <Override PartName="/ppt/tags/tag63.xml" ContentType="application/vnd.openxmlformats-officedocument.presentationml.tags+xml"/>
  <Override PartName="/ppt/notesSlides/notesSlide27.xml" ContentType="application/vnd.openxmlformats-officedocument.presentationml.notesSlide+xml"/>
  <Override PartName="/ppt/tags/tag64.xml" ContentType="application/vnd.openxmlformats-officedocument.presentationml.tags+xml"/>
  <Override PartName="/ppt/tags/tag65.xml" ContentType="application/vnd.openxmlformats-officedocument.presentationml.tags+xml"/>
  <Override PartName="/ppt/notesSlides/notesSlide28.xml" ContentType="application/vnd.openxmlformats-officedocument.presentationml.notesSlide+xml"/>
  <Override PartName="/ppt/tags/tag66.xml" ContentType="application/vnd.openxmlformats-officedocument.presentationml.tags+xml"/>
  <Override PartName="/ppt/tags/tag67.xml" ContentType="application/vnd.openxmlformats-officedocument.presentationml.tags+xml"/>
  <Override PartName="/ppt/notesSlides/notesSlide29.xml" ContentType="application/vnd.openxmlformats-officedocument.presentationml.notesSlide+xml"/>
  <Override PartName="/ppt/tags/tag68.xml" ContentType="application/vnd.openxmlformats-officedocument.presentationml.tags+xml"/>
  <Override PartName="/ppt/tags/tag69.xml" ContentType="application/vnd.openxmlformats-officedocument.presentationml.tags+xml"/>
  <Override PartName="/ppt/notesSlides/notesSlide3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notesSlides/notesSlide31.xml" ContentType="application/vnd.openxmlformats-officedocument.presentationml.notesSlide+xml"/>
  <Override PartName="/ppt/tags/tag78.xml" ContentType="application/vnd.openxmlformats-officedocument.presentationml.tags+xml"/>
  <Override PartName="/ppt/tags/tag79.xml" ContentType="application/vnd.openxmlformats-officedocument.presentationml.tags+xml"/>
  <Override PartName="/ppt/notesSlides/notesSlide32.xml" ContentType="application/vnd.openxmlformats-officedocument.presentationml.notesSlide+xml"/>
  <Override PartName="/ppt/tags/tag80.xml" ContentType="application/vnd.openxmlformats-officedocument.presentationml.tags+xml"/>
  <Override PartName="/ppt/tags/tag81.xml" ContentType="application/vnd.openxmlformats-officedocument.presentationml.tags+xml"/>
  <Override PartName="/ppt/notesSlides/notesSlide33.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notesSlides/notesSlide34.xml" ContentType="application/vnd.openxmlformats-officedocument.presentationml.notesSlide+xml"/>
  <Override PartName="/ppt/tags/tag8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1"/>
  </p:notesMasterIdLst>
  <p:sldIdLst>
    <p:sldId id="256" r:id="rId2"/>
    <p:sldId id="288" r:id="rId3"/>
    <p:sldId id="271" r:id="rId4"/>
    <p:sldId id="289" r:id="rId5"/>
    <p:sldId id="290" r:id="rId6"/>
    <p:sldId id="287" r:id="rId7"/>
    <p:sldId id="286" r:id="rId8"/>
    <p:sldId id="272" r:id="rId9"/>
    <p:sldId id="310" r:id="rId10"/>
    <p:sldId id="312" r:id="rId11"/>
    <p:sldId id="313" r:id="rId12"/>
    <p:sldId id="273" r:id="rId13"/>
    <p:sldId id="292" r:id="rId14"/>
    <p:sldId id="274" r:id="rId15"/>
    <p:sldId id="275" r:id="rId16"/>
    <p:sldId id="276" r:id="rId17"/>
    <p:sldId id="277" r:id="rId18"/>
    <p:sldId id="278" r:id="rId19"/>
    <p:sldId id="279" r:id="rId20"/>
    <p:sldId id="294" r:id="rId21"/>
    <p:sldId id="280" r:id="rId22"/>
    <p:sldId id="295" r:id="rId23"/>
    <p:sldId id="300" r:id="rId24"/>
    <p:sldId id="301" r:id="rId25"/>
    <p:sldId id="302" r:id="rId26"/>
    <p:sldId id="303" r:id="rId27"/>
    <p:sldId id="304" r:id="rId28"/>
    <p:sldId id="305" r:id="rId29"/>
    <p:sldId id="297" r:id="rId30"/>
    <p:sldId id="296" r:id="rId31"/>
    <p:sldId id="298" r:id="rId32"/>
    <p:sldId id="299" r:id="rId33"/>
    <p:sldId id="306" r:id="rId34"/>
    <p:sldId id="314" r:id="rId35"/>
    <p:sldId id="316" r:id="rId36"/>
    <p:sldId id="281" r:id="rId37"/>
    <p:sldId id="308" r:id="rId38"/>
    <p:sldId id="307" r:id="rId39"/>
    <p:sldId id="283" r:id="rId40"/>
  </p:sldIdLst>
  <p:sldSz cx="9144000" cy="6858000" type="screen4x3"/>
  <p:notesSz cx="6858000" cy="9144000"/>
  <p:custDataLst>
    <p:tags r:id="rId42"/>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10000"/>
    <a:srgbClr val="1D3362"/>
    <a:srgbClr val="836E2C"/>
    <a:srgbClr val="5B447A"/>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627" autoAdjust="0"/>
    <p:restoredTop sz="86434" autoAdjust="0"/>
  </p:normalViewPr>
  <p:slideViewPr>
    <p:cSldViewPr snapToGrid="0" snapToObjects="1">
      <p:cViewPr varScale="1">
        <p:scale>
          <a:sx n="66" d="100"/>
          <a:sy n="66" d="100"/>
        </p:scale>
        <p:origin x="84" y="438"/>
      </p:cViewPr>
      <p:guideLst>
        <p:guide orient="horz" pos="2160"/>
        <p:guide pos="2880"/>
      </p:guideLst>
    </p:cSldViewPr>
  </p:slideViewPr>
  <p:outlineViewPr>
    <p:cViewPr>
      <p:scale>
        <a:sx n="33" d="100"/>
        <a:sy n="33" d="100"/>
      </p:scale>
      <p:origin x="0" y="-25092"/>
    </p:cViewPr>
  </p:outlineViewPr>
  <p:notesTextViewPr>
    <p:cViewPr>
      <p:scale>
        <a:sx n="100" d="100"/>
        <a:sy n="100" d="100"/>
      </p:scale>
      <p:origin x="0" y="0"/>
    </p:cViewPr>
  </p:notesTextViewPr>
  <p:sorterViewPr>
    <p:cViewPr>
      <p:scale>
        <a:sx n="100" d="100"/>
        <a:sy n="100" d="100"/>
      </p:scale>
      <p:origin x="0" y="-3264"/>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Arial" panose="020B0604020202020204" pitchFamily="34" charset="0"/>
              </a:defRPr>
            </a:lvl1pPr>
          </a:lstStyle>
          <a:p>
            <a:fld id="{5A5B2A94-7DA2-4703-A130-8AC317BED4DC}" type="datetimeFigureOut">
              <a:rPr lang="en-US" smtClean="0"/>
              <a:pPr/>
              <a:t>4/19/2018</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Arial" panose="020B0604020202020204" pitchFamily="34" charset="0"/>
              </a:defRPr>
            </a:lvl1pPr>
          </a:lstStyle>
          <a:p>
            <a:fld id="{B4E9B56F-54F8-4CE1-AB70-83C81DB5647D}" type="slidenum">
              <a:rPr lang="en-US" smtClean="0"/>
              <a:pPr/>
              <a:t>‹#›</a:t>
            </a:fld>
            <a:endParaRPr lang="en-US" dirty="0"/>
          </a:p>
        </p:txBody>
      </p:sp>
    </p:spTree>
    <p:extLst>
      <p:ext uri="{BB962C8B-B14F-4D97-AF65-F5344CB8AC3E}">
        <p14:creationId xmlns:p14="http://schemas.microsoft.com/office/powerpoint/2010/main" val="41218500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30.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32.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4.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6.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8.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40.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42.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4.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6.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8.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50.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52.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4.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6.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8.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60.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62.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4.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6.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8.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70.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78.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80.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82.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84.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8.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a:t>
            </a:fld>
            <a:endParaRPr lang="en-US" dirty="0"/>
          </a:p>
        </p:txBody>
      </p:sp>
    </p:spTree>
    <p:extLst>
      <p:ext uri="{BB962C8B-B14F-4D97-AF65-F5344CB8AC3E}">
        <p14:creationId xmlns:p14="http://schemas.microsoft.com/office/powerpoint/2010/main" val="2905323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Lori can address: this portion of the requirements states that any existing</a:t>
            </a:r>
            <a:r>
              <a:rPr lang="en-US" baseline="0" dirty="0" smtClean="0"/>
              <a:t> curriculum that is contextualized to accommodate a particular training or classroom instruction agenda, and any curriculum for which the content has been developed by the AEL program, shall be submitted to TRAIN PD (the PD Center) to review for accuracy and consistency, as well as inclusion to the TRAIN PD resource collection to be made available to other AEL programs. This includes any curriculum that is developed for the provision of local PD; curriculum development should be coordinated with your PD Specialist. PD hours for specific requirements, such as “principles of adult learning” will not be granted unless and until the curriculum content has been reviewed and approved as meeting the definition of content for “principles of adult learning.”</a:t>
            </a:r>
          </a:p>
          <a:p>
            <a:endParaRPr lang="en-US" baseline="0" dirty="0" smtClean="0"/>
          </a:p>
          <a:p>
            <a:r>
              <a:rPr lang="en-US" baseline="0" dirty="0" smtClean="0"/>
              <a:t>TAP: many programs are currently on a TAP, for various reasons. Many of these reasons can be mitigated through the provision of targeted professional development.  The local process for involving the PD Coordinator is defined by the local Program Director: you may be asked to attend the phone calls facilitated by the TWC/AEL Program Support Specialist, or you may given instruction by your Program Director on what type of PD needs to be scheduled, and for whom. If you are unclear as to whether your program is on a TAP, and what the local process is relative to PD Coordinator function should be thoroughly discussed with the Program Director.</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13</a:t>
            </a:fld>
            <a:endParaRPr lang="en-US"/>
          </a:p>
        </p:txBody>
      </p:sp>
    </p:spTree>
    <p:extLst>
      <p:ext uri="{BB962C8B-B14F-4D97-AF65-F5344CB8AC3E}">
        <p14:creationId xmlns:p14="http://schemas.microsoft.com/office/powerpoint/2010/main" val="1832213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Explanation of the purpose of TOTs, local capacity building</a:t>
            </a:r>
          </a:p>
        </p:txBody>
      </p:sp>
      <p:sp>
        <p:nvSpPr>
          <p:cNvPr id="4" name="Slide Number Placeholder 3"/>
          <p:cNvSpPr>
            <a:spLocks noGrp="1"/>
          </p:cNvSpPr>
          <p:nvPr>
            <p:ph type="sldNum" sz="quarter" idx="10"/>
          </p:nvPr>
        </p:nvSpPr>
        <p:spPr/>
        <p:txBody>
          <a:bodyPr/>
          <a:lstStyle/>
          <a:p>
            <a:fld id="{B4E9B56F-54F8-4CE1-AB70-83C81DB5647D}" type="slidenum">
              <a:rPr lang="en-US" smtClean="0"/>
              <a:t>14</a:t>
            </a:fld>
            <a:endParaRPr lang="en-US"/>
          </a:p>
        </p:txBody>
      </p:sp>
    </p:spTree>
    <p:extLst>
      <p:ext uri="{BB962C8B-B14F-4D97-AF65-F5344CB8AC3E}">
        <p14:creationId xmlns:p14="http://schemas.microsoft.com/office/powerpoint/2010/main" val="304872410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These are required trainings. Training hours on these topics may</a:t>
            </a:r>
            <a:r>
              <a:rPr lang="en-US" baseline="0" dirty="0" smtClean="0"/>
              <a:t> be applied to the required 15 outlined in the new rules. Goal setting may fulfill the principles of adult learning requirement (if it’s the initial goal setting (3) hours, and not the attunement)</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15</a:t>
            </a:fld>
            <a:endParaRPr lang="en-US"/>
          </a:p>
        </p:txBody>
      </p:sp>
    </p:spTree>
    <p:extLst>
      <p:ext uri="{BB962C8B-B14F-4D97-AF65-F5344CB8AC3E}">
        <p14:creationId xmlns:p14="http://schemas.microsoft.com/office/powerpoint/2010/main" val="8873747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16</a:t>
            </a:fld>
            <a:endParaRPr lang="en-US"/>
          </a:p>
        </p:txBody>
      </p:sp>
    </p:spTree>
    <p:extLst>
      <p:ext uri="{BB962C8B-B14F-4D97-AF65-F5344CB8AC3E}">
        <p14:creationId xmlns:p14="http://schemas.microsoft.com/office/powerpoint/2010/main" val="138149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t>17</a:t>
            </a:fld>
            <a:endParaRPr lang="en-US"/>
          </a:p>
        </p:txBody>
      </p:sp>
    </p:spTree>
    <p:extLst>
      <p:ext uri="{BB962C8B-B14F-4D97-AF65-F5344CB8AC3E}">
        <p14:creationId xmlns:p14="http://schemas.microsoft.com/office/powerpoint/2010/main" val="39982258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No longer a preservice requirement. Have 30 days form the time they have been assigned instructional activities in TEAMS to complete the requirement.</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18</a:t>
            </a:fld>
            <a:endParaRPr lang="en-US"/>
          </a:p>
        </p:txBody>
      </p:sp>
    </p:spTree>
    <p:extLst>
      <p:ext uri="{BB962C8B-B14F-4D97-AF65-F5344CB8AC3E}">
        <p14:creationId xmlns:p14="http://schemas.microsoft.com/office/powerpoint/2010/main" val="2444290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19</a:t>
            </a:fld>
            <a:endParaRPr lang="en-US"/>
          </a:p>
        </p:txBody>
      </p:sp>
    </p:spTree>
    <p:extLst>
      <p:ext uri="{BB962C8B-B14F-4D97-AF65-F5344CB8AC3E}">
        <p14:creationId xmlns:p14="http://schemas.microsoft.com/office/powerpoint/2010/main" val="5976833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Review FAQ’s and field</a:t>
            </a:r>
            <a:r>
              <a:rPr lang="en-US" baseline="0" dirty="0" smtClean="0"/>
              <a:t> questions</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20</a:t>
            </a:fld>
            <a:endParaRPr lang="en-US"/>
          </a:p>
        </p:txBody>
      </p:sp>
    </p:spTree>
    <p:extLst>
      <p:ext uri="{BB962C8B-B14F-4D97-AF65-F5344CB8AC3E}">
        <p14:creationId xmlns:p14="http://schemas.microsoft.com/office/powerpoint/2010/main" val="35770520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Let’s see how this works in the PD Portal.</a:t>
            </a:r>
          </a:p>
          <a:p>
            <a:r>
              <a:rPr lang="en-US" dirty="0" smtClean="0"/>
              <a:t>Demonstrate</a:t>
            </a:r>
            <a:r>
              <a:rPr lang="en-US" baseline="0" dirty="0" smtClean="0"/>
              <a:t> how a manager can see everyone’s transcripts</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21</a:t>
            </a:fld>
            <a:endParaRPr lang="en-US"/>
          </a:p>
        </p:txBody>
      </p:sp>
    </p:spTree>
    <p:extLst>
      <p:ext uri="{BB962C8B-B14F-4D97-AF65-F5344CB8AC3E}">
        <p14:creationId xmlns:p14="http://schemas.microsoft.com/office/powerpoint/2010/main" val="36233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Overview</a:t>
            </a:r>
          </a:p>
          <a:p>
            <a:r>
              <a:rPr lang="en-US" dirty="0" smtClean="0"/>
              <a:t>Go</a:t>
            </a:r>
            <a:r>
              <a:rPr lang="en-US" baseline="0" dirty="0" smtClean="0"/>
              <a:t> over all buttons</a:t>
            </a:r>
          </a:p>
          <a:p>
            <a:r>
              <a:rPr lang="en-US" baseline="0" dirty="0" smtClean="0"/>
              <a:t>Under Connect Communities – show PD Coordinator thread</a:t>
            </a:r>
          </a:p>
          <a:p>
            <a:r>
              <a:rPr lang="en-US" baseline="0" dirty="0" smtClean="0"/>
              <a:t>Under Training Calendar – show video</a:t>
            </a:r>
          </a:p>
          <a:p>
            <a:r>
              <a:rPr lang="en-US" baseline="0" dirty="0" smtClean="0"/>
              <a:t>Under Search for Training – Show how to “refine Search” in Search for Training</a:t>
            </a:r>
          </a:p>
          <a:p>
            <a:endParaRPr lang="en-US" baseline="0" dirty="0" smtClean="0"/>
          </a:p>
        </p:txBody>
      </p:sp>
      <p:sp>
        <p:nvSpPr>
          <p:cNvPr id="4" name="Slide Number Placeholder 3"/>
          <p:cNvSpPr>
            <a:spLocks noGrp="1"/>
          </p:cNvSpPr>
          <p:nvPr>
            <p:ph type="sldNum" sz="quarter" idx="10"/>
          </p:nvPr>
        </p:nvSpPr>
        <p:spPr/>
        <p:txBody>
          <a:bodyPr/>
          <a:lstStyle/>
          <a:p>
            <a:fld id="{B4E9B56F-54F8-4CE1-AB70-83C81DB5647D}" type="slidenum">
              <a:rPr lang="en-US" smtClean="0"/>
              <a:t>22</a:t>
            </a:fld>
            <a:endParaRPr lang="en-US"/>
          </a:p>
        </p:txBody>
      </p:sp>
    </p:spTree>
    <p:extLst>
      <p:ext uri="{BB962C8B-B14F-4D97-AF65-F5344CB8AC3E}">
        <p14:creationId xmlns:p14="http://schemas.microsoft.com/office/powerpoint/2010/main" val="8180237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a:t>
            </a:fld>
            <a:endParaRPr lang="en-US" dirty="0"/>
          </a:p>
        </p:txBody>
      </p:sp>
    </p:spTree>
    <p:extLst>
      <p:ext uri="{BB962C8B-B14F-4D97-AF65-F5344CB8AC3E}">
        <p14:creationId xmlns:p14="http://schemas.microsoft.com/office/powerpoint/2010/main" val="53061655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23</a:t>
            </a:fld>
            <a:endParaRPr lang="en-US" dirty="0"/>
          </a:p>
        </p:txBody>
      </p:sp>
    </p:spTree>
    <p:extLst>
      <p:ext uri="{BB962C8B-B14F-4D97-AF65-F5344CB8AC3E}">
        <p14:creationId xmlns:p14="http://schemas.microsoft.com/office/powerpoint/2010/main" val="16478694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24</a:t>
            </a:fld>
            <a:endParaRPr lang="en-US" dirty="0"/>
          </a:p>
        </p:txBody>
      </p:sp>
    </p:spTree>
    <p:extLst>
      <p:ext uri="{BB962C8B-B14F-4D97-AF65-F5344CB8AC3E}">
        <p14:creationId xmlns:p14="http://schemas.microsoft.com/office/powerpoint/2010/main" val="168241398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25</a:t>
            </a:fld>
            <a:endParaRPr lang="en-US" dirty="0"/>
          </a:p>
        </p:txBody>
      </p:sp>
    </p:spTree>
    <p:extLst>
      <p:ext uri="{BB962C8B-B14F-4D97-AF65-F5344CB8AC3E}">
        <p14:creationId xmlns:p14="http://schemas.microsoft.com/office/powerpoint/2010/main" val="376000198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26</a:t>
            </a:fld>
            <a:endParaRPr lang="en-US" dirty="0"/>
          </a:p>
        </p:txBody>
      </p:sp>
    </p:spTree>
    <p:extLst>
      <p:ext uri="{BB962C8B-B14F-4D97-AF65-F5344CB8AC3E}">
        <p14:creationId xmlns:p14="http://schemas.microsoft.com/office/powerpoint/2010/main" val="41776046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27</a:t>
            </a:fld>
            <a:endParaRPr lang="en-US" dirty="0"/>
          </a:p>
        </p:txBody>
      </p:sp>
    </p:spTree>
    <p:extLst>
      <p:ext uri="{BB962C8B-B14F-4D97-AF65-F5344CB8AC3E}">
        <p14:creationId xmlns:p14="http://schemas.microsoft.com/office/powerpoint/2010/main" val="193756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28</a:t>
            </a:fld>
            <a:endParaRPr lang="en-US" dirty="0"/>
          </a:p>
        </p:txBody>
      </p:sp>
    </p:spTree>
    <p:extLst>
      <p:ext uri="{BB962C8B-B14F-4D97-AF65-F5344CB8AC3E}">
        <p14:creationId xmlns:p14="http://schemas.microsoft.com/office/powerpoint/2010/main" val="192377642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Introduce TRANSCRIPT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pPr/>
              <a:t>29</a:t>
            </a:fld>
            <a:endParaRPr lang="en-US" dirty="0"/>
          </a:p>
        </p:txBody>
      </p:sp>
    </p:spTree>
    <p:extLst>
      <p:ext uri="{BB962C8B-B14F-4D97-AF65-F5344CB8AC3E}">
        <p14:creationId xmlns:p14="http://schemas.microsoft.com/office/powerpoint/2010/main" val="29093887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30</a:t>
            </a:fld>
            <a:endParaRPr lang="en-US" dirty="0"/>
          </a:p>
        </p:txBody>
      </p:sp>
    </p:spTree>
    <p:extLst>
      <p:ext uri="{BB962C8B-B14F-4D97-AF65-F5344CB8AC3E}">
        <p14:creationId xmlns:p14="http://schemas.microsoft.com/office/powerpoint/2010/main" val="132906539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31</a:t>
            </a:fld>
            <a:endParaRPr lang="en-US" dirty="0"/>
          </a:p>
        </p:txBody>
      </p:sp>
    </p:spTree>
    <p:extLst>
      <p:ext uri="{BB962C8B-B14F-4D97-AF65-F5344CB8AC3E}">
        <p14:creationId xmlns:p14="http://schemas.microsoft.com/office/powerpoint/2010/main" val="4292931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Get answer from Dezen on setting up team report</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32</a:t>
            </a:fld>
            <a:endParaRPr lang="en-US"/>
          </a:p>
        </p:txBody>
      </p:sp>
    </p:spTree>
    <p:extLst>
      <p:ext uri="{BB962C8B-B14F-4D97-AF65-F5344CB8AC3E}">
        <p14:creationId xmlns:p14="http://schemas.microsoft.com/office/powerpoint/2010/main" val="2494580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Lori and John</a:t>
            </a:r>
            <a:r>
              <a:rPr lang="en-US" baseline="0" dirty="0" smtClean="0"/>
              <a:t> to do overview, then we do PD Center</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3</a:t>
            </a:fld>
            <a:endParaRPr lang="en-US"/>
          </a:p>
        </p:txBody>
      </p:sp>
    </p:spTree>
    <p:extLst>
      <p:ext uri="{BB962C8B-B14F-4D97-AF65-F5344CB8AC3E}">
        <p14:creationId xmlns:p14="http://schemas.microsoft.com/office/powerpoint/2010/main" val="4143751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33</a:t>
            </a:fld>
            <a:endParaRPr lang="en-US" dirty="0"/>
          </a:p>
        </p:txBody>
      </p:sp>
    </p:spTree>
    <p:extLst>
      <p:ext uri="{BB962C8B-B14F-4D97-AF65-F5344CB8AC3E}">
        <p14:creationId xmlns:p14="http://schemas.microsoft.com/office/powerpoint/2010/main" val="2157288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t>36</a:t>
            </a:fld>
            <a:endParaRPr lang="en-US"/>
          </a:p>
        </p:txBody>
      </p:sp>
    </p:spTree>
    <p:extLst>
      <p:ext uri="{BB962C8B-B14F-4D97-AF65-F5344CB8AC3E}">
        <p14:creationId xmlns:p14="http://schemas.microsoft.com/office/powerpoint/2010/main" val="35101694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a:p>
        </p:txBody>
      </p:sp>
      <p:sp>
        <p:nvSpPr>
          <p:cNvPr id="4" name="Slide Number Placeholder 3"/>
          <p:cNvSpPr>
            <a:spLocks noGrp="1"/>
          </p:cNvSpPr>
          <p:nvPr>
            <p:ph type="sldNum" sz="quarter" idx="10"/>
          </p:nvPr>
        </p:nvSpPr>
        <p:spPr/>
        <p:txBody>
          <a:bodyPr/>
          <a:lstStyle/>
          <a:p>
            <a:fld id="{B4E9B56F-54F8-4CE1-AB70-83C81DB5647D}" type="slidenum">
              <a:rPr lang="en-US" smtClean="0"/>
              <a:pPr/>
              <a:t>37</a:t>
            </a:fld>
            <a:endParaRPr lang="en-US" dirty="0"/>
          </a:p>
        </p:txBody>
      </p:sp>
    </p:spTree>
    <p:extLst>
      <p:ext uri="{BB962C8B-B14F-4D97-AF65-F5344CB8AC3E}">
        <p14:creationId xmlns:p14="http://schemas.microsoft.com/office/powerpoint/2010/main" val="6456321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Glenda: </a:t>
            </a:r>
            <a:r>
              <a:rPr lang="en-US" sz="1200" kern="1200" dirty="0" smtClean="0">
                <a:solidFill>
                  <a:schemeClr val="tx1"/>
                </a:solidFill>
                <a:effectLst/>
                <a:latin typeface="Arial" panose="020B0604020202020204" pitchFamily="34" charset="0"/>
                <a:ea typeface="+mn-ea"/>
                <a:cs typeface="+mn-cs"/>
              </a:rPr>
              <a:t>Early next year, TRAIN PD will offer a Program Technology Specialist Academy for individuals identified by their programs who will be able to fill this role.  </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pPr/>
              <a:t>38</a:t>
            </a:fld>
            <a:endParaRPr lang="en-US" dirty="0"/>
          </a:p>
        </p:txBody>
      </p:sp>
    </p:spTree>
    <p:extLst>
      <p:ext uri="{BB962C8B-B14F-4D97-AF65-F5344CB8AC3E}">
        <p14:creationId xmlns:p14="http://schemas.microsoft.com/office/powerpoint/2010/main" val="287360372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39</a:t>
            </a:fld>
            <a:endParaRPr lang="en-US"/>
          </a:p>
        </p:txBody>
      </p:sp>
    </p:spTree>
    <p:extLst>
      <p:ext uri="{BB962C8B-B14F-4D97-AF65-F5344CB8AC3E}">
        <p14:creationId xmlns:p14="http://schemas.microsoft.com/office/powerpoint/2010/main" val="3597211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pPr/>
              <a:t>4</a:t>
            </a:fld>
            <a:endParaRPr lang="en-US" dirty="0"/>
          </a:p>
        </p:txBody>
      </p:sp>
    </p:spTree>
    <p:extLst>
      <p:ext uri="{BB962C8B-B14F-4D97-AF65-F5344CB8AC3E}">
        <p14:creationId xmlns:p14="http://schemas.microsoft.com/office/powerpoint/2010/main" val="214208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Bring</a:t>
            </a:r>
            <a:r>
              <a:rPr lang="en-US" baseline="0" dirty="0" smtClean="0"/>
              <a:t> in New Webpage</a:t>
            </a:r>
          </a:p>
          <a:p>
            <a:endParaRPr lang="en-US" baseline="0" dirty="0" smtClean="0"/>
          </a:p>
          <a:p>
            <a:r>
              <a:rPr lang="en-US" baseline="0" dirty="0" smtClean="0"/>
              <a:t>Talk about Institutes – What does an Institute include?</a:t>
            </a:r>
          </a:p>
          <a:p>
            <a:r>
              <a:rPr lang="en-US" baseline="0" dirty="0" smtClean="0"/>
              <a:t>One day symposium</a:t>
            </a:r>
          </a:p>
          <a:p>
            <a:r>
              <a:rPr lang="en-US" baseline="0" dirty="0" smtClean="0"/>
              <a:t>Training of Trainer event </a:t>
            </a:r>
          </a:p>
          <a:p>
            <a:r>
              <a:rPr lang="en-US" baseline="0" dirty="0" smtClean="0"/>
              <a:t>Creation of new content (both F2F and online) as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Helpful </a:t>
            </a:r>
            <a:r>
              <a:rPr lang="en-US" baseline="0" dirty="0" err="1" smtClean="0"/>
              <a:t>Weblinks</a:t>
            </a:r>
            <a:r>
              <a:rPr lang="en-US" baseline="0" dirty="0" smtClean="0"/>
              <a:t> on the Institute 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How they are identified in the PD Portal </a:t>
            </a:r>
          </a:p>
          <a:p>
            <a:r>
              <a:rPr lang="en-US" baseline="0" dirty="0" smtClean="0"/>
              <a:t>Connect Communities of Practice – PLN</a:t>
            </a:r>
          </a:p>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5</a:t>
            </a:fld>
            <a:endParaRPr lang="en-US"/>
          </a:p>
        </p:txBody>
      </p:sp>
    </p:spTree>
    <p:extLst>
      <p:ext uri="{BB962C8B-B14F-4D97-AF65-F5344CB8AC3E}">
        <p14:creationId xmlns:p14="http://schemas.microsoft.com/office/powerpoint/2010/main" val="16447566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alibri" panose="020F0502020204030204" pitchFamily="34" charset="0"/>
                <a:cs typeface="Arial" panose="020B0604020202020204" pitchFamily="34" charset="0"/>
              </a:rPr>
              <a:t>Lori’s email content: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alibri" panose="020F0502020204030204" pitchFamily="34" charset="0"/>
                <a:cs typeface="Arial" panose="020B0604020202020204" pitchFamily="34" charset="0"/>
              </a:rPr>
              <a:t>Standard TWC/AEL contract language that is contained in the General</a:t>
            </a:r>
            <a:r>
              <a:rPr lang="en-US" baseline="0" dirty="0" smtClean="0">
                <a:ea typeface="Calibri" panose="020F0502020204030204" pitchFamily="34" charset="0"/>
                <a:cs typeface="Arial" panose="020B0604020202020204" pitchFamily="34" charset="0"/>
              </a:rPr>
              <a:t> Terms and Conditions section of the contract</a:t>
            </a:r>
            <a:r>
              <a:rPr lang="en-US" dirty="0" smtClean="0">
                <a:ea typeface="Calibri" panose="020F050202020403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ea typeface="Calibri" panose="020F0502020204030204" pitchFamily="34" charset="0"/>
                <a:cs typeface="Arial" panose="020B0604020202020204" pitchFamily="34" charset="0"/>
              </a:rPr>
              <a:t>This is the statement in all of the contracts in the general terms and conditions (GTC) and requires that any changes in the rules or laws are automatically incorporated into the grant requirements; i.e., the new staff qualifications and training at 40 TAC 805.21 automatically replace the staff qualifications and training section in the contracts. The new staff qualifications and training requirements for AEL grantees was officially effective July 1, 2016. At this time, we do not know if an</a:t>
            </a:r>
            <a:r>
              <a:rPr lang="en-US" baseline="0" dirty="0" smtClean="0">
                <a:ea typeface="Calibri" panose="020F0502020204030204" pitchFamily="34" charset="0"/>
                <a:cs typeface="Arial" panose="020B0604020202020204" pitchFamily="34" charset="0"/>
              </a:rPr>
              <a:t> official amendment will be processed to change the language in existing contracts.</a:t>
            </a:r>
            <a:endParaRPr lang="en-US" sz="1100" dirty="0" smtClean="0">
              <a:effectLst/>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6</a:t>
            </a:fld>
            <a:endParaRPr lang="en-US"/>
          </a:p>
        </p:txBody>
      </p:sp>
    </p:spTree>
    <p:extLst>
      <p:ext uri="{BB962C8B-B14F-4D97-AF65-F5344CB8AC3E}">
        <p14:creationId xmlns:p14="http://schemas.microsoft.com/office/powerpoint/2010/main" val="41129961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gn="ctr"/>
            <a:r>
              <a:rPr lang="en-US" sz="1200" dirty="0" smtClean="0"/>
              <a:t>Bottom Line:</a:t>
            </a:r>
          </a:p>
          <a:p>
            <a:pPr algn="ctr"/>
            <a:r>
              <a:rPr lang="en-US" sz="1200" dirty="0" smtClean="0"/>
              <a:t>MUST have a PD Coordinator at the minimum of 20% FTE</a:t>
            </a:r>
          </a:p>
          <a:p>
            <a:pPr algn="l"/>
            <a:r>
              <a:rPr lang="en-US" sz="1200" dirty="0" smtClean="0"/>
              <a:t>This</a:t>
            </a:r>
            <a:r>
              <a:rPr lang="en-US" sz="1200" baseline="0" dirty="0" smtClean="0"/>
              <a:t> means that, for a typical 40 hour workweek of a full-time employee, at least 8 hours, or 1 full day, is spent on professional development activities: this could be entering PD hours into TEAMs, evaluating TEAMS data to identify PD needs, setting up a training request with your PD Specialist, or conferencing with your Program Director on the PD needs of your program. These are examples and not a comprehensive list of PD Coordinator duties.</a:t>
            </a:r>
            <a:endParaRPr lang="en-US" sz="1200" dirty="0" smtClean="0"/>
          </a:p>
          <a:p>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7</a:t>
            </a:fld>
            <a:endParaRPr lang="en-US"/>
          </a:p>
        </p:txBody>
      </p:sp>
    </p:spTree>
    <p:extLst>
      <p:ext uri="{BB962C8B-B14F-4D97-AF65-F5344CB8AC3E}">
        <p14:creationId xmlns:p14="http://schemas.microsoft.com/office/powerpoint/2010/main" val="12817656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Let’s step back</a:t>
            </a:r>
            <a:r>
              <a:rPr lang="en-US" baseline="0" dirty="0" smtClean="0"/>
              <a:t> now and talk about your support system.</a:t>
            </a:r>
          </a:p>
          <a:p>
            <a:r>
              <a:rPr lang="en-US" baseline="0" dirty="0" smtClean="0"/>
              <a:t>The PD Coordinator job is critical to identifying program improvements that can be made through professional development, ensuring that the appropriate PD has been provided to the correct staff, within the correct time frames, and has been entered timely. All data entered into TEAMS is required to be entered </a:t>
            </a:r>
            <a:r>
              <a:rPr lang="en-US" i="1" baseline="0" dirty="0" smtClean="0"/>
              <a:t>at least </a:t>
            </a:r>
            <a:r>
              <a:rPr lang="en-US" i="0" baseline="0" dirty="0" smtClean="0"/>
              <a:t>on a monthly basis, and is certified as accurate when the Program Director signs off on the data in TEAMS each month. </a:t>
            </a:r>
            <a:endParaRPr lang="en-US" i="1" baseline="0" dirty="0" smtClean="0"/>
          </a:p>
          <a:p>
            <a:r>
              <a:rPr lang="en-US" baseline="0" dirty="0" smtClean="0"/>
              <a:t>Hand out Contact List</a:t>
            </a:r>
          </a:p>
          <a:p>
            <a:r>
              <a:rPr lang="en-US" baseline="0" dirty="0" smtClean="0"/>
              <a:t>Introduce PD Specialists and TWC Program  Specialists</a:t>
            </a:r>
          </a:p>
          <a:p>
            <a:endParaRPr lang="en-US" baseline="0" dirty="0" smtClean="0"/>
          </a:p>
          <a:p>
            <a:r>
              <a:rPr lang="en-US" baseline="0" dirty="0" smtClean="0"/>
              <a:t>Let’s differentiate between the two roles – Handout Roles and Responsibilities</a:t>
            </a:r>
          </a:p>
          <a:p>
            <a:endParaRPr lang="en-US" baseline="0" dirty="0" smtClean="0"/>
          </a:p>
        </p:txBody>
      </p:sp>
      <p:sp>
        <p:nvSpPr>
          <p:cNvPr id="4" name="Slide Number Placeholder 3"/>
          <p:cNvSpPr>
            <a:spLocks noGrp="1"/>
          </p:cNvSpPr>
          <p:nvPr>
            <p:ph type="sldNum" sz="quarter" idx="10"/>
          </p:nvPr>
        </p:nvSpPr>
        <p:spPr/>
        <p:txBody>
          <a:bodyPr/>
          <a:lstStyle/>
          <a:p>
            <a:fld id="{B4E9B56F-54F8-4CE1-AB70-83C81DB5647D}" type="slidenum">
              <a:rPr lang="en-US" smtClean="0"/>
              <a:t>8</a:t>
            </a:fld>
            <a:endParaRPr lang="en-US"/>
          </a:p>
        </p:txBody>
      </p:sp>
    </p:spTree>
    <p:extLst>
      <p:ext uri="{BB962C8B-B14F-4D97-AF65-F5344CB8AC3E}">
        <p14:creationId xmlns:p14="http://schemas.microsoft.com/office/powerpoint/2010/main" val="36053559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Any</a:t>
            </a:r>
            <a:r>
              <a:rPr lang="en-US" baseline="0" dirty="0" smtClean="0"/>
              <a:t> guidance from Lori on the revision of the CIP. Lori asks group some questions.</a:t>
            </a:r>
          </a:p>
          <a:p>
            <a:r>
              <a:rPr lang="en-US" baseline="0" dirty="0" smtClean="0"/>
              <a:t>Do you know how important this document is to the performance of your program? Lori explain why this planning tool was developed, what is encompasses, and how it is the basis for the movement of the program, why there is a revision; the importance of understanding how to review your data and plan.</a:t>
            </a:r>
          </a:p>
          <a:p>
            <a:r>
              <a:rPr lang="en-US" baseline="0" dirty="0" smtClean="0"/>
              <a:t>Lori Questions: </a:t>
            </a:r>
          </a:p>
          <a:p>
            <a:r>
              <a:rPr lang="en-US" baseline="0" dirty="0" smtClean="0"/>
              <a:t>How many used the PD/CIP form with a budget, and how many used the form with a budget? Why did you make the choice you made? Will you change your choice this year, or did you prefer the one you used last time, why?</a:t>
            </a:r>
          </a:p>
          <a:p>
            <a:r>
              <a:rPr lang="en-US" baseline="0" dirty="0" smtClean="0"/>
              <a:t>Are you involved with the portion of your program’s budget that is allocated for PD activities?</a:t>
            </a:r>
          </a:p>
          <a:p>
            <a:r>
              <a:rPr lang="en-US" baseline="0" dirty="0" smtClean="0"/>
              <a:t>Do you work directly with the Program Director in assessing and addressing PD needs for your program? If not, with whom do you coordinate? Are you responsible for informing staff when they need a certain type of PD? If PD requirements are not met by the end of the program year, staff are not eligible to work again until their PD requirements have been met. Who notifies staff that they have not met their PD requirements? How are they notified, and when are they notified.</a:t>
            </a:r>
            <a:endParaRPr lang="en-US" dirty="0"/>
          </a:p>
        </p:txBody>
      </p:sp>
      <p:sp>
        <p:nvSpPr>
          <p:cNvPr id="4" name="Slide Number Placeholder 3"/>
          <p:cNvSpPr>
            <a:spLocks noGrp="1"/>
          </p:cNvSpPr>
          <p:nvPr>
            <p:ph type="sldNum" sz="quarter" idx="10"/>
          </p:nvPr>
        </p:nvSpPr>
        <p:spPr/>
        <p:txBody>
          <a:bodyPr/>
          <a:lstStyle/>
          <a:p>
            <a:fld id="{B4E9B56F-54F8-4CE1-AB70-83C81DB5647D}" type="slidenum">
              <a:rPr lang="en-US" smtClean="0"/>
              <a:t>12</a:t>
            </a:fld>
            <a:endParaRPr lang="en-US"/>
          </a:p>
        </p:txBody>
      </p:sp>
    </p:spTree>
    <p:extLst>
      <p:ext uri="{BB962C8B-B14F-4D97-AF65-F5344CB8AC3E}">
        <p14:creationId xmlns:p14="http://schemas.microsoft.com/office/powerpoint/2010/main" val="11270888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9615"/>
            <a:ext cx="7772400" cy="1470025"/>
          </a:xfrm>
        </p:spPr>
        <p:txBody>
          <a:bodyPr/>
          <a:lstStyle>
            <a:lvl1pPr>
              <a:defRPr>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14539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582"/>
            <a:ext cx="2133600" cy="212731"/>
          </a:xfrm>
        </p:spPr>
        <p:txBody>
          <a:bodyPr/>
          <a:lstStyle/>
          <a:p>
            <a:fld id="{B8672867-4B84-3044-819A-BDD5809F0F3B}" type="datetimeFigureOut">
              <a:rPr lang="en-US" smtClean="0"/>
              <a:t>4/19/2018</a:t>
            </a:fld>
            <a:endParaRPr lang="en-US" dirty="0"/>
          </a:p>
        </p:txBody>
      </p:sp>
      <p:sp>
        <p:nvSpPr>
          <p:cNvPr id="5" name="Footer Placeholder 4"/>
          <p:cNvSpPr>
            <a:spLocks noGrp="1"/>
          </p:cNvSpPr>
          <p:nvPr>
            <p:ph type="ftr" sz="quarter" idx="11"/>
          </p:nvPr>
        </p:nvSpPr>
        <p:spPr>
          <a:xfrm>
            <a:off x="3124200" y="6360582"/>
            <a:ext cx="2895600" cy="212731"/>
          </a:xfrm>
        </p:spPr>
        <p:txBody>
          <a:bodyPr/>
          <a:lstStyle/>
          <a:p>
            <a:endParaRPr lang="en-US" dirty="0"/>
          </a:p>
        </p:txBody>
      </p:sp>
      <p:sp>
        <p:nvSpPr>
          <p:cNvPr id="6" name="Slide Number Placeholder 5"/>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31061276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58894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0111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155679"/>
            <a:ext cx="5486400" cy="5593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60581"/>
            <a:ext cx="2133600" cy="211669"/>
          </a:xfrm>
        </p:spPr>
        <p:txBody>
          <a:bodyPr/>
          <a:lstStyle/>
          <a:p>
            <a:fld id="{B8672867-4B84-3044-819A-BDD5809F0F3B}" type="datetimeFigureOut">
              <a:rPr lang="en-US" smtClean="0"/>
              <a:t>4/19/2018</a:t>
            </a:fld>
            <a:endParaRPr lang="en-US"/>
          </a:p>
        </p:txBody>
      </p:sp>
      <p:sp>
        <p:nvSpPr>
          <p:cNvPr id="6" name="Footer Placeholder 5"/>
          <p:cNvSpPr>
            <a:spLocks noGrp="1"/>
          </p:cNvSpPr>
          <p:nvPr>
            <p:ph type="ftr" sz="quarter" idx="11"/>
          </p:nvPr>
        </p:nvSpPr>
        <p:spPr>
          <a:xfrm>
            <a:off x="3124200" y="6360582"/>
            <a:ext cx="2895600" cy="211667"/>
          </a:xfrm>
        </p:spPr>
        <p:txBody>
          <a:bodyPr/>
          <a:lstStyle/>
          <a:p>
            <a:endParaRPr lang="en-US" dirty="0"/>
          </a:p>
        </p:txBody>
      </p:sp>
      <p:sp>
        <p:nvSpPr>
          <p:cNvPr id="7" name="Slide Number Placeholder 6"/>
          <p:cNvSpPr>
            <a:spLocks noGrp="1"/>
          </p:cNvSpPr>
          <p:nvPr>
            <p:ph type="sldNum" sz="quarter" idx="12"/>
          </p:nvPr>
        </p:nvSpPr>
        <p:spPr>
          <a:xfrm>
            <a:off x="6553200" y="6360583"/>
            <a:ext cx="2133600" cy="211667"/>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207302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8672867-4B84-3044-819A-BDD5809F0F3B}" type="datetimeFigureOut">
              <a:rPr lang="en-US" smtClean="0"/>
              <a:pPr/>
              <a:t>4/19/2018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06A5241-12CB-C64D-AE38-6540AC6C648E}" type="slidenum">
              <a:rPr lang="en-US" smtClean="0"/>
              <a:pPr/>
              <a:t>‹#›</a:t>
            </a:fld>
            <a:endParaRPr lang="en-US" dirty="0"/>
          </a:p>
        </p:txBody>
      </p:sp>
    </p:spTree>
    <p:extLst>
      <p:ext uri="{BB962C8B-B14F-4D97-AF65-F5344CB8AC3E}">
        <p14:creationId xmlns:p14="http://schemas.microsoft.com/office/powerpoint/2010/main" val="39487301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89615"/>
            <a:ext cx="7772400" cy="1470025"/>
          </a:xfrm>
        </p:spPr>
        <p:txBody>
          <a:bodyPr/>
          <a:lstStyle>
            <a:lvl1pPr>
              <a:defRPr>
                <a:latin typeface="+mj-lt"/>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14539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60582"/>
            <a:ext cx="2133600" cy="212731"/>
          </a:xfrm>
        </p:spPr>
        <p:txBody>
          <a:bodyPr/>
          <a:lstStyle/>
          <a:p>
            <a:fld id="{B8672867-4B84-3044-819A-BDD5809F0F3B}" type="datetimeFigureOut">
              <a:rPr lang="en-US" smtClean="0"/>
              <a:t>4/19/2018</a:t>
            </a:fld>
            <a:endParaRPr lang="en-US" dirty="0"/>
          </a:p>
        </p:txBody>
      </p:sp>
      <p:sp>
        <p:nvSpPr>
          <p:cNvPr id="5" name="Footer Placeholder 4"/>
          <p:cNvSpPr>
            <a:spLocks noGrp="1"/>
          </p:cNvSpPr>
          <p:nvPr>
            <p:ph type="ftr" sz="quarter" idx="11"/>
          </p:nvPr>
        </p:nvSpPr>
        <p:spPr>
          <a:xfrm>
            <a:off x="3124200" y="6360582"/>
            <a:ext cx="2895600" cy="212731"/>
          </a:xfrm>
        </p:spPr>
        <p:txBody>
          <a:bodyPr/>
          <a:lstStyle/>
          <a:p>
            <a:endParaRPr lang="en-US" dirty="0"/>
          </a:p>
        </p:txBody>
      </p:sp>
      <p:sp>
        <p:nvSpPr>
          <p:cNvPr id="6" name="Slide Number Placeholder 5"/>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12465630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600200"/>
            <a:ext cx="8229600" cy="413596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60582"/>
            <a:ext cx="2133600" cy="211670"/>
          </a:xfrm>
        </p:spPr>
        <p:txBody>
          <a:bodyPr/>
          <a:lstStyle/>
          <a:p>
            <a:fld id="{B8672867-4B84-3044-819A-BDD5809F0F3B}" type="datetimeFigureOut">
              <a:rPr lang="en-US" smtClean="0"/>
              <a:t>4/19/2018</a:t>
            </a:fld>
            <a:endParaRPr lang="en-US"/>
          </a:p>
        </p:txBody>
      </p:sp>
      <p:sp>
        <p:nvSpPr>
          <p:cNvPr id="5" name="Footer Placeholder 4"/>
          <p:cNvSpPr>
            <a:spLocks noGrp="1"/>
          </p:cNvSpPr>
          <p:nvPr>
            <p:ph type="ftr" sz="quarter" idx="11"/>
          </p:nvPr>
        </p:nvSpPr>
        <p:spPr>
          <a:xfrm>
            <a:off x="3124200" y="6360582"/>
            <a:ext cx="2895600" cy="211670"/>
          </a:xfrm>
        </p:spPr>
        <p:txBody>
          <a:bodyPr/>
          <a:lstStyle/>
          <a:p>
            <a:endParaRPr lang="en-US" dirty="0"/>
          </a:p>
        </p:txBody>
      </p:sp>
      <p:sp>
        <p:nvSpPr>
          <p:cNvPr id="6" name="Slide Number Placeholder 5"/>
          <p:cNvSpPr>
            <a:spLocks noGrp="1"/>
          </p:cNvSpPr>
          <p:nvPr>
            <p:ph type="sldNum" sz="quarter" idx="12"/>
          </p:nvPr>
        </p:nvSpPr>
        <p:spPr>
          <a:xfrm>
            <a:off x="6553200" y="6360582"/>
            <a:ext cx="2133600" cy="211669"/>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29663545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22313" y="4406900"/>
            <a:ext cx="7772400" cy="1362075"/>
          </a:xfrm>
        </p:spPr>
        <p:txBody>
          <a:bodyPr anchor="t">
            <a:normAutofit/>
          </a:bodyPr>
          <a:lstStyle>
            <a:lvl1pPr algn="ctr">
              <a:defRPr sz="4000" b="0" cap="all"/>
            </a:lvl1pPr>
          </a:lstStyle>
          <a:p>
            <a:r>
              <a:rPr lang="en-US" dirty="0" smtClean="0"/>
              <a:t>Click to edit</a:t>
            </a:r>
            <a:br>
              <a:rPr lang="en-US" dirty="0" smtClean="0"/>
            </a:br>
            <a:r>
              <a:rPr lang="en-US" dirty="0" smtClean="0"/>
              <a:t>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60582"/>
            <a:ext cx="2133600" cy="212731"/>
          </a:xfrm>
        </p:spPr>
        <p:txBody>
          <a:bodyPr/>
          <a:lstStyle/>
          <a:p>
            <a:fld id="{B8672867-4B84-3044-819A-BDD5809F0F3B}" type="datetimeFigureOut">
              <a:rPr lang="en-US" smtClean="0"/>
              <a:t>4/19/2018</a:t>
            </a:fld>
            <a:endParaRPr lang="en-US" dirty="0"/>
          </a:p>
        </p:txBody>
      </p:sp>
      <p:sp>
        <p:nvSpPr>
          <p:cNvPr id="5" name="Footer Placeholder 4"/>
          <p:cNvSpPr>
            <a:spLocks noGrp="1"/>
          </p:cNvSpPr>
          <p:nvPr>
            <p:ph type="ftr" sz="quarter" idx="11"/>
          </p:nvPr>
        </p:nvSpPr>
        <p:spPr>
          <a:xfrm>
            <a:off x="3124200" y="6360582"/>
            <a:ext cx="2895600" cy="212731"/>
          </a:xfrm>
        </p:spPr>
        <p:txBody>
          <a:bodyPr/>
          <a:lstStyle/>
          <a:p>
            <a:endParaRPr lang="en-US" dirty="0"/>
          </a:p>
        </p:txBody>
      </p:sp>
      <p:sp>
        <p:nvSpPr>
          <p:cNvPr id="6" name="Slide Number Placeholder 5"/>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24603672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1677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16771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60582"/>
            <a:ext cx="2133600" cy="212732"/>
          </a:xfrm>
        </p:spPr>
        <p:txBody>
          <a:bodyPr/>
          <a:lstStyle/>
          <a:p>
            <a:fld id="{B8672867-4B84-3044-819A-BDD5809F0F3B}" type="datetimeFigureOut">
              <a:rPr lang="en-US" smtClean="0"/>
              <a:t>4/19/2018</a:t>
            </a:fld>
            <a:endParaRPr lang="en-US"/>
          </a:p>
        </p:txBody>
      </p:sp>
      <p:sp>
        <p:nvSpPr>
          <p:cNvPr id="6" name="Footer Placeholder 5"/>
          <p:cNvSpPr>
            <a:spLocks noGrp="1"/>
          </p:cNvSpPr>
          <p:nvPr>
            <p:ph type="ftr" sz="quarter" idx="11"/>
          </p:nvPr>
        </p:nvSpPr>
        <p:spPr>
          <a:xfrm>
            <a:off x="3124200" y="6360582"/>
            <a:ext cx="2895600" cy="212732"/>
          </a:xfrm>
        </p:spPr>
        <p:txBody>
          <a:bodyPr/>
          <a:lstStyle/>
          <a:p>
            <a:endParaRPr lang="en-US" dirty="0"/>
          </a:p>
        </p:txBody>
      </p:sp>
      <p:sp>
        <p:nvSpPr>
          <p:cNvPr id="7" name="Slide Number Placeholder 6"/>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4087718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603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normAutofit/>
          </a:bodyPr>
          <a:lstStyle>
            <a:lvl1pPr marL="0" indent="0">
              <a:buNone/>
              <a:defRPr sz="20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60362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60582"/>
            <a:ext cx="2133600" cy="212732"/>
          </a:xfrm>
        </p:spPr>
        <p:txBody>
          <a:bodyPr/>
          <a:lstStyle/>
          <a:p>
            <a:fld id="{B8672867-4B84-3044-819A-BDD5809F0F3B}" type="datetimeFigureOut">
              <a:rPr lang="en-US" smtClean="0"/>
              <a:t>4/19/2018</a:t>
            </a:fld>
            <a:endParaRPr lang="en-US"/>
          </a:p>
        </p:txBody>
      </p:sp>
      <p:sp>
        <p:nvSpPr>
          <p:cNvPr id="8" name="Footer Placeholder 7"/>
          <p:cNvSpPr>
            <a:spLocks noGrp="1"/>
          </p:cNvSpPr>
          <p:nvPr>
            <p:ph type="ftr" sz="quarter" idx="11"/>
          </p:nvPr>
        </p:nvSpPr>
        <p:spPr>
          <a:xfrm>
            <a:off x="3124200" y="6360582"/>
            <a:ext cx="2895600" cy="212732"/>
          </a:xfrm>
        </p:spPr>
        <p:txBody>
          <a:bodyPr/>
          <a:lstStyle/>
          <a:p>
            <a:endParaRPr lang="en-US"/>
          </a:p>
        </p:txBody>
      </p:sp>
      <p:sp>
        <p:nvSpPr>
          <p:cNvPr id="9" name="Slide Number Placeholder 8"/>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2016378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60582"/>
            <a:ext cx="2133600" cy="212732"/>
          </a:xfrm>
        </p:spPr>
        <p:txBody>
          <a:bodyPr/>
          <a:lstStyle/>
          <a:p>
            <a:fld id="{B8672867-4B84-3044-819A-BDD5809F0F3B}" type="datetimeFigureOut">
              <a:rPr lang="en-US" smtClean="0"/>
              <a:t>4/19/2018</a:t>
            </a:fld>
            <a:endParaRPr lang="en-US"/>
          </a:p>
        </p:txBody>
      </p:sp>
      <p:sp>
        <p:nvSpPr>
          <p:cNvPr id="4" name="Footer Placeholder 3"/>
          <p:cNvSpPr>
            <a:spLocks noGrp="1"/>
          </p:cNvSpPr>
          <p:nvPr>
            <p:ph type="ftr" sz="quarter" idx="11"/>
          </p:nvPr>
        </p:nvSpPr>
        <p:spPr>
          <a:xfrm>
            <a:off x="3124200" y="6360582"/>
            <a:ext cx="2895600" cy="212732"/>
          </a:xfrm>
        </p:spPr>
        <p:txBody>
          <a:bodyPr/>
          <a:lstStyle/>
          <a:p>
            <a:endParaRPr lang="en-US"/>
          </a:p>
        </p:txBody>
      </p:sp>
      <p:sp>
        <p:nvSpPr>
          <p:cNvPr id="5" name="Slide Number Placeholder 4"/>
          <p:cNvSpPr>
            <a:spLocks noGrp="1"/>
          </p:cNvSpPr>
          <p:nvPr>
            <p:ph type="sldNum" sz="quarter" idx="12"/>
          </p:nvPr>
        </p:nvSpPr>
        <p:spPr>
          <a:xfrm>
            <a:off x="6553200" y="6360582"/>
            <a:ext cx="2133600" cy="212731"/>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17905730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60582"/>
            <a:ext cx="2133600" cy="212732"/>
          </a:xfrm>
        </p:spPr>
        <p:txBody>
          <a:bodyPr/>
          <a:lstStyle/>
          <a:p>
            <a:fld id="{B8672867-4B84-3044-819A-BDD5809F0F3B}" type="datetimeFigureOut">
              <a:rPr lang="en-US" smtClean="0"/>
              <a:t>4/19/2018</a:t>
            </a:fld>
            <a:endParaRPr lang="en-US"/>
          </a:p>
        </p:txBody>
      </p:sp>
      <p:sp>
        <p:nvSpPr>
          <p:cNvPr id="3" name="Footer Placeholder 2"/>
          <p:cNvSpPr>
            <a:spLocks noGrp="1"/>
          </p:cNvSpPr>
          <p:nvPr>
            <p:ph type="ftr" sz="quarter" idx="11"/>
          </p:nvPr>
        </p:nvSpPr>
        <p:spPr>
          <a:xfrm>
            <a:off x="3124200" y="6360582"/>
            <a:ext cx="2895600" cy="212731"/>
          </a:xfrm>
        </p:spPr>
        <p:txBody>
          <a:bodyPr/>
          <a:lstStyle/>
          <a:p>
            <a:endParaRPr lang="en-US"/>
          </a:p>
        </p:txBody>
      </p:sp>
      <p:sp>
        <p:nvSpPr>
          <p:cNvPr id="4" name="Slide Number Placeholder 3"/>
          <p:cNvSpPr>
            <a:spLocks noGrp="1"/>
          </p:cNvSpPr>
          <p:nvPr>
            <p:ph type="sldNum" sz="quarter" idx="12"/>
          </p:nvPr>
        </p:nvSpPr>
        <p:spPr>
          <a:xfrm>
            <a:off x="6553200" y="6360583"/>
            <a:ext cx="2133600" cy="212730"/>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22640648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48428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32223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60582"/>
            <a:ext cx="2133600" cy="211670"/>
          </a:xfrm>
        </p:spPr>
        <p:txBody>
          <a:bodyPr/>
          <a:lstStyle/>
          <a:p>
            <a:fld id="{B8672867-4B84-3044-819A-BDD5809F0F3B}" type="datetimeFigureOut">
              <a:rPr lang="en-US" smtClean="0"/>
              <a:t>4/19/2018</a:t>
            </a:fld>
            <a:endParaRPr lang="en-US"/>
          </a:p>
        </p:txBody>
      </p:sp>
      <p:sp>
        <p:nvSpPr>
          <p:cNvPr id="6" name="Footer Placeholder 5"/>
          <p:cNvSpPr>
            <a:spLocks noGrp="1"/>
          </p:cNvSpPr>
          <p:nvPr>
            <p:ph type="ftr" sz="quarter" idx="11"/>
          </p:nvPr>
        </p:nvSpPr>
        <p:spPr>
          <a:xfrm>
            <a:off x="3124200" y="6360582"/>
            <a:ext cx="2895600" cy="211669"/>
          </a:xfrm>
        </p:spPr>
        <p:txBody>
          <a:bodyPr/>
          <a:lstStyle/>
          <a:p>
            <a:endParaRPr lang="en-US"/>
          </a:p>
        </p:txBody>
      </p:sp>
      <p:sp>
        <p:nvSpPr>
          <p:cNvPr id="7" name="Slide Number Placeholder 6"/>
          <p:cNvSpPr>
            <a:spLocks noGrp="1"/>
          </p:cNvSpPr>
          <p:nvPr>
            <p:ph type="sldNum" sz="quarter" idx="12"/>
          </p:nvPr>
        </p:nvSpPr>
        <p:spPr>
          <a:xfrm>
            <a:off x="6553200" y="6360583"/>
            <a:ext cx="2133600" cy="211669"/>
          </a:xfrm>
        </p:spPr>
        <p:txBody>
          <a:bodyPr/>
          <a:lstStyle/>
          <a:p>
            <a:fld id="{F06A5241-12CB-C64D-AE38-6540AC6C648E}" type="slidenum">
              <a:rPr lang="en-US" smtClean="0"/>
              <a:t>‹#›</a:t>
            </a:fld>
            <a:endParaRPr lang="en-US"/>
          </a:p>
        </p:txBody>
      </p:sp>
    </p:spTree>
    <p:extLst>
      <p:ext uri="{BB962C8B-B14F-4D97-AF65-F5344CB8AC3E}">
        <p14:creationId xmlns:p14="http://schemas.microsoft.com/office/powerpoint/2010/main" val="1232141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panose="020B0604020202020204" pitchFamily="34" charset="0"/>
              </a:defRPr>
            </a:lvl1pPr>
          </a:lstStyle>
          <a:p>
            <a:fld id="{B8672867-4B84-3044-819A-BDD5809F0F3B}" type="datetimeFigureOut">
              <a:rPr lang="en-US" smtClean="0"/>
              <a:pPr/>
              <a:t>4/19/2018</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defRPr>
            </a:lvl1pPr>
          </a:lstStyle>
          <a:p>
            <a:fld id="{F06A5241-12CB-C64D-AE38-6540AC6C648E}" type="slidenum">
              <a:rPr lang="en-US" smtClean="0"/>
              <a:pPr/>
              <a:t>‹#›</a:t>
            </a:fld>
            <a:endParaRPr lang="en-US" dirty="0"/>
          </a:p>
        </p:txBody>
      </p:sp>
      <p:pic>
        <p:nvPicPr>
          <p:cNvPr id="7" name="Picture 6" descr="Stripe_End2.jp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7" descr="TAM-PrimaryMarkA.pn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7599285" y="5859779"/>
            <a:ext cx="1544715" cy="1081300"/>
          </a:xfrm>
          <a:prstGeom prst="rect">
            <a:avLst/>
          </a:prstGeom>
        </p:spPr>
      </p:pic>
    </p:spTree>
    <p:extLst>
      <p:ext uri="{BB962C8B-B14F-4D97-AF65-F5344CB8AC3E}">
        <p14:creationId xmlns:p14="http://schemas.microsoft.com/office/powerpoint/2010/main" val="855957525"/>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9" r:id="rId11"/>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Arial" panose="020B0604020202020204" pitchFamily="34"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Arial" panose="020B0604020202020204" pitchFamily="34"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Arial" panose="020B060402020202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Arial" panose="020B060402020202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6.jp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10.emf"/><Relationship Id="rId2" Type="http://schemas.openxmlformats.org/officeDocument/2006/relationships/tags" Target="../tags/tag21.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slideLayout" Target="../slideLayouts/slideLayout11.xml"/><Relationship Id="rId4" Type="http://schemas.openxmlformats.org/officeDocument/2006/relationships/tags" Target="../tags/tag23.xml"/></Relationships>
</file>

<file path=ppt/slides/_rels/slide11.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image" Target="../media/image11.emf"/><Relationship Id="rId2" Type="http://schemas.openxmlformats.org/officeDocument/2006/relationships/tags" Target="../tags/tag24.xml"/><Relationship Id="rId1" Type="http://schemas.openxmlformats.org/officeDocument/2006/relationships/vmlDrawing" Target="../drawings/vmlDrawing3.vml"/><Relationship Id="rId6" Type="http://schemas.openxmlformats.org/officeDocument/2006/relationships/oleObject" Target="../embeddings/oleObject3.bin"/><Relationship Id="rId5" Type="http://schemas.openxmlformats.org/officeDocument/2006/relationships/slideLayout" Target="../slideLayouts/slideLayout11.xml"/><Relationship Id="rId4" Type="http://schemas.openxmlformats.org/officeDocument/2006/relationships/tags" Target="../tags/tag2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27.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9.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3.xml"/><Relationship Id="rId1" Type="http://schemas.openxmlformats.org/officeDocument/2006/relationships/tags" Target="../tags/tag31.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xml"/><Relationship Id="rId1" Type="http://schemas.openxmlformats.org/officeDocument/2006/relationships/tags" Target="../tags/tag33.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3.xml"/><Relationship Id="rId1" Type="http://schemas.openxmlformats.org/officeDocument/2006/relationships/tags" Target="../tags/tag35.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3.xml"/><Relationship Id="rId1" Type="http://schemas.openxmlformats.org/officeDocument/2006/relationships/tags" Target="../tags/tag3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39.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4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43.xml"/><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45.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8.xml"/><Relationship Id="rId1" Type="http://schemas.openxmlformats.org/officeDocument/2006/relationships/tags" Target="../tags/tag47.xml"/><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8.xml"/><Relationship Id="rId1" Type="http://schemas.openxmlformats.org/officeDocument/2006/relationships/tags" Target="../tags/tag49.xml"/><Relationship Id="rId4" Type="http://schemas.openxmlformats.org/officeDocument/2006/relationships/image" Target="../media/image15.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tags" Target="../tags/tag51.xml"/><Relationship Id="rId4" Type="http://schemas.openxmlformats.org/officeDocument/2006/relationships/image" Target="../media/image16.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8.xml"/><Relationship Id="rId1" Type="http://schemas.openxmlformats.org/officeDocument/2006/relationships/tags" Target="../tags/tag53.xml"/><Relationship Id="rId4" Type="http://schemas.openxmlformats.org/officeDocument/2006/relationships/image" Target="../media/image17.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8.xml"/><Relationship Id="rId1" Type="http://schemas.openxmlformats.org/officeDocument/2006/relationships/tags" Target="../tags/tag55.xml"/><Relationship Id="rId5" Type="http://schemas.openxmlformats.org/officeDocument/2006/relationships/hyperlink" Target="mailto:baponder@tamu.edu" TargetMode="External"/><Relationship Id="rId4" Type="http://schemas.openxmlformats.org/officeDocument/2006/relationships/hyperlink" Target="mailto:pdportal@tamu.edu" TargetMode="Externa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8.xml"/><Relationship Id="rId1" Type="http://schemas.openxmlformats.org/officeDocument/2006/relationships/tags" Target="../tags/tag57.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59.xml"/><Relationship Id="rId5" Type="http://schemas.openxmlformats.org/officeDocument/2006/relationships/image" Target="../media/image20.png"/><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8.xml"/><Relationship Id="rId1" Type="http://schemas.openxmlformats.org/officeDocument/2006/relationships/tags" Target="../tags/tag61.xml"/><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tags" Target="../tags/tag63.xml"/><Relationship Id="rId4" Type="http://schemas.openxmlformats.org/officeDocument/2006/relationships/image" Target="../media/image22.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8.xml"/><Relationship Id="rId1" Type="http://schemas.openxmlformats.org/officeDocument/2006/relationships/tags" Target="../tags/tag65.xml"/><Relationship Id="rId4" Type="http://schemas.openxmlformats.org/officeDocument/2006/relationships/image" Target="../media/image23.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8.xml"/><Relationship Id="rId1" Type="http://schemas.openxmlformats.org/officeDocument/2006/relationships/tags" Target="../tags/tag67.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8.xml"/><Relationship Id="rId1" Type="http://schemas.openxmlformats.org/officeDocument/2006/relationships/tags" Target="../tags/tag69.xml"/><Relationship Id="rId4" Type="http://schemas.openxmlformats.org/officeDocument/2006/relationships/image" Target="../media/image25.png"/></Relationships>
</file>

<file path=ppt/slides/_rels/slide34.xml.rels><?xml version="1.0" encoding="UTF-8" standalone="yes"?>
<Relationships xmlns="http://schemas.openxmlformats.org/package/2006/relationships"><Relationship Id="rId3" Type="http://schemas.openxmlformats.org/officeDocument/2006/relationships/tags" Target="../tags/tag72.xml"/><Relationship Id="rId7" Type="http://schemas.openxmlformats.org/officeDocument/2006/relationships/image" Target="../media/image26.emf"/><Relationship Id="rId2" Type="http://schemas.openxmlformats.org/officeDocument/2006/relationships/tags" Target="../tags/tag71.xml"/><Relationship Id="rId1" Type="http://schemas.openxmlformats.org/officeDocument/2006/relationships/vmlDrawing" Target="../drawings/vmlDrawing4.vml"/><Relationship Id="rId6" Type="http://schemas.openxmlformats.org/officeDocument/2006/relationships/oleObject" Target="../embeddings/oleObject4.bin"/><Relationship Id="rId5" Type="http://schemas.openxmlformats.org/officeDocument/2006/relationships/slideLayout" Target="../slideLayouts/slideLayout11.xml"/><Relationship Id="rId4" Type="http://schemas.openxmlformats.org/officeDocument/2006/relationships/tags" Target="../tags/tag73.xml"/></Relationships>
</file>

<file path=ppt/slides/_rels/slide35.xml.rels><?xml version="1.0" encoding="UTF-8" standalone="yes"?>
<Relationships xmlns="http://schemas.openxmlformats.org/package/2006/relationships"><Relationship Id="rId3" Type="http://schemas.openxmlformats.org/officeDocument/2006/relationships/tags" Target="../tags/tag75.xml"/><Relationship Id="rId7" Type="http://schemas.openxmlformats.org/officeDocument/2006/relationships/image" Target="../media/image27.emf"/><Relationship Id="rId2" Type="http://schemas.openxmlformats.org/officeDocument/2006/relationships/tags" Target="../tags/tag74.xml"/><Relationship Id="rId1" Type="http://schemas.openxmlformats.org/officeDocument/2006/relationships/vmlDrawing" Target="../drawings/vmlDrawing5.vml"/><Relationship Id="rId6" Type="http://schemas.openxmlformats.org/officeDocument/2006/relationships/oleObject" Target="../embeddings/oleObject5.bin"/><Relationship Id="rId5" Type="http://schemas.openxmlformats.org/officeDocument/2006/relationships/slideLayout" Target="../slideLayouts/slideLayout11.xml"/><Relationship Id="rId4" Type="http://schemas.openxmlformats.org/officeDocument/2006/relationships/tags" Target="../tags/tag76.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tags" Target="../tags/tag77.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79.xml"/><Relationship Id="rId4" Type="http://schemas.openxmlformats.org/officeDocument/2006/relationships/image" Target="../media/image28.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81.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83.xml"/><Relationship Id="rId4"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3.xml"/><Relationship Id="rId1" Type="http://schemas.openxmlformats.org/officeDocument/2006/relationships/tags" Target="../tags/tag1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16.xml"/></Relationships>
</file>

<file path=ppt/slides/_rels/slide9.xml.rels><?xml version="1.0" encoding="UTF-8" standalone="yes"?>
<Relationships xmlns="http://schemas.openxmlformats.org/package/2006/relationships"><Relationship Id="rId3" Type="http://schemas.openxmlformats.org/officeDocument/2006/relationships/tags" Target="../tags/tag19.xml"/><Relationship Id="rId7" Type="http://schemas.openxmlformats.org/officeDocument/2006/relationships/image" Target="../media/image9.emf"/><Relationship Id="rId2" Type="http://schemas.openxmlformats.org/officeDocument/2006/relationships/tags" Target="../tags/tag18.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11.xml"/><Relationship Id="rId4" Type="http://schemas.openxmlformats.org/officeDocument/2006/relationships/tags" Target="../tags/tag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title="Box"/>
          <p:cNvSpPr/>
          <p:nvPr/>
        </p:nvSpPr>
        <p:spPr>
          <a:xfrm>
            <a:off x="0" y="317503"/>
            <a:ext cx="9144000" cy="1558431"/>
          </a:xfrm>
          <a:prstGeom prst="rect">
            <a:avLst/>
          </a:prstGeom>
          <a:solidFill>
            <a:srgbClr val="1D336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title="Box"/>
          <p:cNvSpPr/>
          <p:nvPr/>
        </p:nvSpPr>
        <p:spPr>
          <a:xfrm>
            <a:off x="0" y="663426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Rectangle 7"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4" name="Picture 3" title="Students and teache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75933"/>
            <a:ext cx="2450592" cy="1487424"/>
          </a:xfrm>
          <a:prstGeom prst="rect">
            <a:avLst/>
          </a:prstGeom>
        </p:spPr>
      </p:pic>
      <p:pic>
        <p:nvPicPr>
          <p:cNvPr id="9" name="Picture 8" title="Compute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450592" y="1894222"/>
            <a:ext cx="2203704" cy="1469136"/>
          </a:xfrm>
          <a:prstGeom prst="rect">
            <a:avLst/>
          </a:prstGeom>
        </p:spPr>
      </p:pic>
      <p:pic>
        <p:nvPicPr>
          <p:cNvPr id="10" name="Picture 9" title="Students Listeni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11744" y="1885078"/>
            <a:ext cx="2630793" cy="1487424"/>
          </a:xfrm>
          <a:prstGeom prst="rect">
            <a:avLst/>
          </a:prstGeom>
        </p:spPr>
      </p:pic>
      <p:pic>
        <p:nvPicPr>
          <p:cNvPr id="11" name="Picture 10" title="Students on compute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26580" y="1894222"/>
            <a:ext cx="2217420" cy="1478280"/>
          </a:xfrm>
          <a:prstGeom prst="rect">
            <a:avLst/>
          </a:prstGeom>
        </p:spPr>
      </p:pic>
      <p:sp>
        <p:nvSpPr>
          <p:cNvPr id="12" name="Title 11" descr="AEL Fall Business Meeting 2016 PD Coordinators" title="AEL Fall Business Meeting 2016 PD Coordinators"/>
          <p:cNvSpPr>
            <a:spLocks noGrp="1"/>
          </p:cNvSpPr>
          <p:nvPr>
            <p:ph type="ctrTitle"/>
          </p:nvPr>
        </p:nvSpPr>
        <p:spPr>
          <a:xfrm>
            <a:off x="685800" y="387620"/>
            <a:ext cx="7772400" cy="1470025"/>
          </a:xfrm>
        </p:spPr>
        <p:txBody>
          <a:bodyPr>
            <a:normAutofit fontScale="90000"/>
          </a:bodyPr>
          <a:lstStyle/>
          <a:p>
            <a:r>
              <a:rPr lang="en-US" dirty="0" smtClean="0">
                <a:solidFill>
                  <a:schemeClr val="bg1"/>
                </a:solidFill>
              </a:rPr>
              <a:t>2016 September AEL Business Meeting 2016 – PD Coordinators</a:t>
            </a:r>
            <a:endParaRPr lang="en-US" dirty="0">
              <a:solidFill>
                <a:schemeClr val="bg1"/>
              </a:solidFill>
            </a:endParaRPr>
          </a:p>
        </p:txBody>
      </p:sp>
      <p:sp>
        <p:nvSpPr>
          <p:cNvPr id="2" name="TextBox 1" descr="TRAIN PD @ TCALL" title="TRAIN PD @ TCALL"/>
          <p:cNvSpPr txBox="1"/>
          <p:nvPr/>
        </p:nvSpPr>
        <p:spPr>
          <a:xfrm>
            <a:off x="91440" y="6238240"/>
            <a:ext cx="1870710" cy="307777"/>
          </a:xfrm>
          <a:prstGeom prst="rect">
            <a:avLst/>
          </a:prstGeom>
          <a:solidFill>
            <a:srgbClr val="510000"/>
          </a:solidFill>
        </p:spPr>
        <p:txBody>
          <a:bodyPr wrap="square" rtlCol="0">
            <a:spAutoFit/>
          </a:bodyPr>
          <a:lstStyle/>
          <a:p>
            <a:r>
              <a:rPr lang="en-US" sz="1400" dirty="0" smtClean="0">
                <a:solidFill>
                  <a:schemeClr val="bg1"/>
                </a:solidFill>
                <a:latin typeface="+mj-lt"/>
              </a:rPr>
              <a:t>TRAIN PD @ TCALL</a:t>
            </a:r>
            <a:endParaRPr lang="en-US" sz="1400" dirty="0">
              <a:solidFill>
                <a:schemeClr val="bg1"/>
              </a:solidFill>
              <a:latin typeface="+mj-lt"/>
            </a:endParaRPr>
          </a:p>
        </p:txBody>
      </p:sp>
    </p:spTree>
    <p:custDataLst>
      <p:tags r:id="rId1"/>
    </p:custDataLst>
    <p:extLst>
      <p:ext uri="{BB962C8B-B14F-4D97-AF65-F5344CB8AC3E}">
        <p14:creationId xmlns:p14="http://schemas.microsoft.com/office/powerpoint/2010/main" val="422062056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normAutofit fontScale="90000"/>
          </a:bodyPr>
          <a:lstStyle/>
          <a:p>
            <a:r>
              <a:rPr lang="en-US" dirty="0" smtClean="0"/>
              <a:t>The PD Coordinator must be a full time job.</a:t>
            </a:r>
            <a:endParaRPr lang="en-US" dirty="0"/>
          </a:p>
        </p:txBody>
      </p:sp>
      <p:graphicFrame>
        <p:nvGraphicFramePr>
          <p:cNvPr id="4" name="TPChart" title="Answers Chart"/>
          <p:cNvGraphicFramePr>
            <a:graphicFrameLocks noChangeAspect="1"/>
          </p:cNvGraphicFramePr>
          <p:nvPr>
            <p:custDataLst>
              <p:tags r:id="rId3"/>
            </p:custDataLst>
            <p:extLst>
              <p:ext uri="{D42A27DB-BD31-4B8C-83A1-F6EECF244321}">
                <p14:modId xmlns:p14="http://schemas.microsoft.com/office/powerpoint/2010/main" val="2666164191"/>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4108" name="Chart" r:id="rId6" imgW="4572000" imgH="5143500" progId="MSGraph.Chart.8">
                  <p:embed followColorScheme="full"/>
                </p:oleObj>
              </mc:Choice>
              <mc:Fallback>
                <p:oleObj name="Chart" r:id="rId6" imgW="4572000" imgH="5143500" progId="MSGraph.Chart.8">
                  <p:embed followColorScheme="full"/>
                  <p:pic>
                    <p:nvPicPr>
                      <p:cNvPr id="0" name=""/>
                      <p:cNvPicPr/>
                      <p:nvPr/>
                    </p:nvPicPr>
                    <p:blipFill>
                      <a:blip r:embed="rId7"/>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a:buAutoNum type="arabicPeriod"/>
            </a:pPr>
            <a:r>
              <a:rPr lang="en-US" dirty="0" smtClean="0"/>
              <a:t>True</a:t>
            </a:r>
          </a:p>
          <a:p>
            <a:pPr marL="514350" indent="-514350">
              <a:buFont typeface="Arial"/>
              <a:buAutoNum type="arabicPeriod"/>
            </a:pPr>
            <a:r>
              <a:rPr lang="en-US" dirty="0" smtClean="0"/>
              <a:t>False</a:t>
            </a: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2"/>
    </p:custDataLst>
    <p:extLst>
      <p:ext uri="{BB962C8B-B14F-4D97-AF65-F5344CB8AC3E}">
        <p14:creationId xmlns:p14="http://schemas.microsoft.com/office/powerpoint/2010/main" val="2228721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190500" y="274638"/>
            <a:ext cx="8496300" cy="1143000"/>
          </a:xfrm>
        </p:spPr>
        <p:txBody>
          <a:bodyPr>
            <a:normAutofit fontScale="90000"/>
          </a:bodyPr>
          <a:lstStyle/>
          <a:p>
            <a:r>
              <a:rPr lang="en-US" dirty="0" smtClean="0"/>
              <a:t>Which of the following topics is covered in the TRAIN PD Institutes?</a:t>
            </a:r>
            <a:endParaRPr lang="en-US" dirty="0"/>
          </a:p>
        </p:txBody>
      </p:sp>
      <p:graphicFrame>
        <p:nvGraphicFramePr>
          <p:cNvPr id="4" name="TPChart" title="Answers Chart"/>
          <p:cNvGraphicFramePr>
            <a:graphicFrameLocks noChangeAspect="1"/>
          </p:cNvGraphicFramePr>
          <p:nvPr>
            <p:custDataLst>
              <p:tags r:id="rId3"/>
            </p:custDataLst>
            <p:extLst>
              <p:ext uri="{D42A27DB-BD31-4B8C-83A1-F6EECF244321}">
                <p14:modId xmlns:p14="http://schemas.microsoft.com/office/powerpoint/2010/main" val="101447025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5133" name="Chart" r:id="rId6" imgW="4572000" imgH="5143500" progId="MSGraph.Chart.8">
                  <p:embed followColorScheme="full"/>
                </p:oleObj>
              </mc:Choice>
              <mc:Fallback>
                <p:oleObj name="Chart" r:id="rId6" imgW="4572000" imgH="5143500" progId="MSGraph.Chart.8">
                  <p:embed followColorScheme="full"/>
                  <p:pic>
                    <p:nvPicPr>
                      <p:cNvPr id="0" name=""/>
                      <p:cNvPicPr/>
                      <p:nvPr/>
                    </p:nvPicPr>
                    <p:blipFill>
                      <a:blip r:embed="rId7"/>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393700" y="2114550"/>
            <a:ext cx="4114800" cy="4525963"/>
          </a:xfrm>
        </p:spPr>
        <p:txBody>
          <a:bodyPr>
            <a:noAutofit/>
          </a:bodyPr>
          <a:lstStyle/>
          <a:p>
            <a:pPr marL="514350" indent="-514350">
              <a:buFont typeface="Arial"/>
              <a:buAutoNum type="arabicPeriod"/>
            </a:pPr>
            <a:r>
              <a:rPr lang="en-US" dirty="0" smtClean="0"/>
              <a:t>Distance Learning</a:t>
            </a:r>
          </a:p>
          <a:p>
            <a:pPr marL="514350" indent="-514350">
              <a:buFont typeface="Arial"/>
              <a:buAutoNum type="arabicPeriod"/>
            </a:pPr>
            <a:r>
              <a:rPr lang="en-US" dirty="0"/>
              <a:t>Fishing for Dummies</a:t>
            </a:r>
          </a:p>
          <a:p>
            <a:pPr marL="514350" indent="-514350">
              <a:buFont typeface="Arial"/>
              <a:buAutoNum type="arabicPeriod"/>
            </a:pPr>
            <a:r>
              <a:rPr lang="en-US" dirty="0" smtClean="0"/>
              <a:t>Career Pathways</a:t>
            </a:r>
          </a:p>
          <a:p>
            <a:pPr marL="514350" indent="-514350">
              <a:buFont typeface="Arial"/>
              <a:buAutoNum type="arabicPeriod"/>
            </a:pPr>
            <a:r>
              <a:rPr lang="en-US" dirty="0" smtClean="0"/>
              <a:t>Literacy Instruction</a:t>
            </a:r>
          </a:p>
          <a:p>
            <a:pPr marL="514350" indent="-514350">
              <a:buFont typeface="Arial"/>
              <a:buAutoNum type="arabicPeriod"/>
            </a:pPr>
            <a:r>
              <a:rPr lang="en-US" dirty="0" smtClean="0"/>
              <a:t>#1,3 &amp; 4 only</a:t>
            </a: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2"/>
    </p:custDataLst>
    <p:extLst>
      <p:ext uri="{BB962C8B-B14F-4D97-AF65-F5344CB8AC3E}">
        <p14:creationId xmlns:p14="http://schemas.microsoft.com/office/powerpoint/2010/main" val="185370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a:bodyPr>
          <a:lstStyle/>
          <a:p>
            <a:pPr lvl="1"/>
            <a:r>
              <a:rPr lang="en-US" dirty="0"/>
              <a:t>5.6.16.1.4	The Local PD Coordinator shall coordinate PD planning, implementation, and documentation:</a:t>
            </a:r>
          </a:p>
          <a:p>
            <a:pPr lvl="2"/>
            <a:r>
              <a:rPr lang="en-US" dirty="0"/>
              <a:t>5.6.16.1.4.1	the Local PD Coordinator shall work with their assigned PD Center Specialist and AEL Program Director to develop the Grantee’s strategic PD plan for continuous improvement;</a:t>
            </a:r>
          </a:p>
          <a:p>
            <a:endParaRPr lang="en-US" dirty="0"/>
          </a:p>
        </p:txBody>
      </p:sp>
      <p:sp>
        <p:nvSpPr>
          <p:cNvPr id="4" name="Explosion 1 3"/>
          <p:cNvSpPr/>
          <p:nvPr/>
        </p:nvSpPr>
        <p:spPr>
          <a:xfrm>
            <a:off x="800100" y="541338"/>
            <a:ext cx="7543800" cy="5786437"/>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000" dirty="0" smtClean="0">
                <a:latin typeface="Arial" panose="020B0604020202020204" pitchFamily="34" charset="0"/>
              </a:rPr>
              <a:t>Quiz – what day is the revision due?</a:t>
            </a:r>
            <a:endParaRPr lang="en-US" sz="4000"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457326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1" y="2513429"/>
            <a:ext cx="8258174" cy="3785652"/>
          </a:xfrm>
          <a:prstGeom prst="rect">
            <a:avLst/>
          </a:prstGeom>
        </p:spPr>
        <p:txBody>
          <a:bodyPr wrap="square">
            <a:spAutoFit/>
          </a:bodyPr>
          <a:lstStyle/>
          <a:p>
            <a:pPr marL="1257300" lvl="2" indent="-342900">
              <a:buFont typeface="Arial" panose="020B0604020202020204" pitchFamily="34" charset="0"/>
              <a:buChar char="•"/>
            </a:pPr>
            <a:r>
              <a:rPr lang="en-US" sz="2400" dirty="0">
                <a:latin typeface="Arial" panose="020B0604020202020204" pitchFamily="34" charset="0"/>
              </a:rPr>
              <a:t>5.6.16.1.4.2	the Local PD Coordinator shall submit contextualized and/or Specialized Curriculum developed by the local AEL program to the PD Center for review and inclusion as an available resource for other AEL programs; and</a:t>
            </a:r>
          </a:p>
          <a:p>
            <a:pPr marL="1257300" lvl="2" indent="-342900">
              <a:buFont typeface="Arial" panose="020B0604020202020204" pitchFamily="34" charset="0"/>
              <a:buChar char="•"/>
            </a:pPr>
            <a:r>
              <a:rPr lang="en-US" sz="2400" dirty="0">
                <a:latin typeface="Arial" panose="020B0604020202020204" pitchFamily="34" charset="0"/>
              </a:rPr>
              <a:t>5.6.16.1.4.3	in the event that the Grantee is placed on an AEL Technical Assistance Plan, the Local PD Coordinator shall coordinate PD planning, implementation, and documentation as directed by the Agency.</a:t>
            </a:r>
          </a:p>
        </p:txBody>
      </p:sp>
      <p:sp>
        <p:nvSpPr>
          <p:cNvPr id="3" name="Rectangle 2"/>
          <p:cNvSpPr/>
          <p:nvPr/>
        </p:nvSpPr>
        <p:spPr>
          <a:xfrm>
            <a:off x="228601" y="1128434"/>
            <a:ext cx="7215188" cy="1384995"/>
          </a:xfrm>
          <a:prstGeom prst="rect">
            <a:avLst/>
          </a:prstGeom>
        </p:spPr>
        <p:txBody>
          <a:bodyPr wrap="square">
            <a:spAutoFit/>
          </a:bodyPr>
          <a:lstStyle/>
          <a:p>
            <a:pPr lvl="1"/>
            <a:r>
              <a:rPr lang="en-US" sz="2800" dirty="0">
                <a:latin typeface="Arial" panose="020B0604020202020204" pitchFamily="34" charset="0"/>
              </a:rPr>
              <a:t>5.6.16.1.4	The Local PD Coordinator shall coordinate PD planning, </a:t>
            </a:r>
            <a:r>
              <a:rPr lang="en-US" sz="2800" dirty="0" smtClean="0">
                <a:latin typeface="Arial" panose="020B0604020202020204" pitchFamily="34" charset="0"/>
              </a:rPr>
              <a:t>implementation, and </a:t>
            </a:r>
            <a:r>
              <a:rPr lang="en-US" sz="2800" dirty="0">
                <a:latin typeface="Arial" panose="020B0604020202020204" pitchFamily="34" charset="0"/>
              </a:rPr>
              <a:t>documentation:</a:t>
            </a:r>
          </a:p>
        </p:txBody>
      </p:sp>
      <p:sp>
        <p:nvSpPr>
          <p:cNvPr id="4" name="Title 3"/>
          <p:cNvSpPr>
            <a:spLocks noGrp="1"/>
          </p:cNvSpPr>
          <p:nvPr>
            <p:ph type="title"/>
          </p:nvPr>
        </p:nvSpPr>
        <p:spPr/>
        <p:txBody>
          <a:bodyPr/>
          <a:lstStyle/>
          <a:p>
            <a:r>
              <a:rPr lang="en-US" sz="4000" dirty="0" smtClean="0">
                <a:solidFill>
                  <a:schemeClr val="accent1">
                    <a:lumMod val="90000"/>
                    <a:lumOff val="10000"/>
                  </a:schemeClr>
                </a:solidFill>
              </a:rPr>
              <a:t>Unpacking cont</a:t>
            </a:r>
            <a:r>
              <a:rPr lang="en-US" dirty="0" smtClean="0"/>
              <a:t>.</a:t>
            </a: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316946204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a:xfrm>
            <a:off x="457200" y="1594022"/>
            <a:ext cx="8229600" cy="4135967"/>
          </a:xfrm>
        </p:spPr>
        <p:txBody>
          <a:bodyPr>
            <a:normAutofit fontScale="77500" lnSpcReduction="20000"/>
          </a:bodyPr>
          <a:lstStyle/>
          <a:p>
            <a:r>
              <a:rPr lang="en-US" dirty="0"/>
              <a:t>5.6.16.2	The Grantee shall provide Tier 1 Training to their staff as outlined in the Texas Adult Education Professional Development and Program Support System:</a:t>
            </a:r>
          </a:p>
          <a:p>
            <a:pPr lvl="1"/>
            <a:r>
              <a:rPr lang="en-US" dirty="0"/>
              <a:t>5.6.16.2.1	using local qualified staff, if available, or through Contract Trainers.  Information and contact information for Contract Trainers will be made available through a Contract Trainer Database maintained by the PD Center. Local staff are to be used for training prior to contracting with a Contract Trainer.</a:t>
            </a:r>
          </a:p>
          <a:p>
            <a:pPr lvl="1"/>
            <a:r>
              <a:rPr lang="en-US" dirty="0"/>
              <a:t>5.6.16.2.2	The Grantee may use SME trainers not included on the Contract Trainer Database, with approval from the Agency, and in coordination with their assigned PD Center Specialist</a:t>
            </a:r>
            <a:r>
              <a:rPr lang="en-US" dirty="0" smtClean="0"/>
              <a:t>.</a:t>
            </a:r>
            <a:endParaRPr lang="en-US" dirty="0"/>
          </a:p>
        </p:txBody>
      </p:sp>
      <p:pic>
        <p:nvPicPr>
          <p:cNvPr id="4" name="Picture 3" title="Database Screenshot"/>
          <p:cNvPicPr>
            <a:picLocks noChangeAspect="1"/>
          </p:cNvPicPr>
          <p:nvPr/>
        </p:nvPicPr>
        <p:blipFill>
          <a:blip r:embed="rId4"/>
          <a:stretch>
            <a:fillRect/>
          </a:stretch>
        </p:blipFill>
        <p:spPr>
          <a:xfrm>
            <a:off x="4076700" y="1961620"/>
            <a:ext cx="5546561" cy="4135967"/>
          </a:xfrm>
          <a:prstGeom prst="rect">
            <a:avLst/>
          </a:prstGeom>
          <a:ln>
            <a:noFill/>
          </a:ln>
          <a:effectLst>
            <a:outerShdw blurRad="292100" dist="139700" dir="2700000" algn="tl" rotWithShape="0">
              <a:srgbClr val="333333">
                <a:alpha val="65000"/>
              </a:srgbClr>
            </a:outerShdw>
          </a:effectLst>
        </p:spPr>
      </p:pic>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4219437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77500" lnSpcReduction="20000"/>
          </a:bodyPr>
          <a:lstStyle/>
          <a:p>
            <a:r>
              <a:rPr lang="en-US" dirty="0"/>
              <a:t>5.6.16.2.3	</a:t>
            </a:r>
            <a:r>
              <a:rPr lang="en-US" u="sng" dirty="0"/>
              <a:t>Tier 1 Training activities include:</a:t>
            </a:r>
          </a:p>
          <a:p>
            <a:pPr lvl="1"/>
            <a:r>
              <a:rPr lang="en-US" dirty="0"/>
              <a:t>5.6.16.2.3.1	</a:t>
            </a:r>
            <a:r>
              <a:rPr lang="en-US" u="sng" dirty="0"/>
              <a:t>training for the administration of pre- and post- tests </a:t>
            </a:r>
            <a:r>
              <a:rPr lang="en-US" dirty="0"/>
              <a:t>in compliance with the AEL Assessment Policy and test publisher’s administration guidelines;</a:t>
            </a:r>
          </a:p>
          <a:p>
            <a:pPr lvl="1"/>
            <a:r>
              <a:rPr lang="en-US" dirty="0"/>
              <a:t>5.6.16.2.3.2	basic training on </a:t>
            </a:r>
            <a:r>
              <a:rPr lang="en-US" u="sng" dirty="0"/>
              <a:t>TEAMS</a:t>
            </a:r>
            <a:r>
              <a:rPr lang="en-US" dirty="0"/>
              <a:t>; </a:t>
            </a:r>
          </a:p>
          <a:p>
            <a:pPr lvl="1"/>
            <a:r>
              <a:rPr lang="en-US" dirty="0"/>
              <a:t>5.6.16.2.3.3	</a:t>
            </a:r>
            <a:r>
              <a:rPr lang="en-US" u="sng" dirty="0"/>
              <a:t>student intake, enrollment</a:t>
            </a:r>
            <a:r>
              <a:rPr lang="en-US" dirty="0"/>
              <a:t>, and </a:t>
            </a:r>
            <a:r>
              <a:rPr lang="en-US" u="sng" dirty="0"/>
              <a:t>orientation</a:t>
            </a:r>
            <a:r>
              <a:rPr lang="en-US" dirty="0"/>
              <a:t>; </a:t>
            </a:r>
          </a:p>
          <a:p>
            <a:pPr lvl="1"/>
            <a:r>
              <a:rPr lang="en-US" dirty="0"/>
              <a:t>5.6.16.2.3.4	</a:t>
            </a:r>
            <a:r>
              <a:rPr lang="en-US" u="sng" dirty="0"/>
              <a:t>goal setting</a:t>
            </a:r>
            <a:r>
              <a:rPr lang="en-US" dirty="0"/>
              <a:t> as defined in the AEL Assessment Policy;</a:t>
            </a:r>
          </a:p>
          <a:p>
            <a:pPr lvl="1"/>
            <a:r>
              <a:rPr lang="en-US" dirty="0"/>
              <a:t>5.6.16.2.3.5	</a:t>
            </a:r>
            <a:r>
              <a:rPr lang="en-US" u="sng" dirty="0"/>
              <a:t>career awareness</a:t>
            </a:r>
            <a:r>
              <a:rPr lang="en-US" dirty="0"/>
              <a:t>; and</a:t>
            </a:r>
          </a:p>
          <a:p>
            <a:pPr lvl="1"/>
            <a:r>
              <a:rPr lang="en-US" dirty="0"/>
              <a:t>5.6.16.2.3.6	other training in topics where local staff have subject matter expertise.</a:t>
            </a:r>
          </a:p>
          <a:p>
            <a:endParaRPr lang="en-US" dirty="0"/>
          </a:p>
        </p:txBody>
      </p:sp>
      <p:sp>
        <p:nvSpPr>
          <p:cNvPr id="4" name="Explosion 1 3"/>
          <p:cNvSpPr/>
          <p:nvPr/>
        </p:nvSpPr>
        <p:spPr>
          <a:xfrm>
            <a:off x="1014412" y="625550"/>
            <a:ext cx="7115175" cy="5386388"/>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panose="020B0604020202020204" pitchFamily="34" charset="0"/>
              </a:rPr>
              <a:t>Bottom Line:</a:t>
            </a:r>
          </a:p>
          <a:p>
            <a:pPr algn="ctr"/>
            <a:r>
              <a:rPr lang="en-US" sz="2400" dirty="0" smtClean="0">
                <a:latin typeface="Arial" panose="020B0604020202020204" pitchFamily="34" charset="0"/>
              </a:rPr>
              <a:t>These are REQUIRED!</a:t>
            </a:r>
          </a:p>
          <a:p>
            <a:pPr algn="ctr"/>
            <a:r>
              <a:rPr lang="en-US" sz="2400" dirty="0" smtClean="0">
                <a:latin typeface="Arial" panose="020B0604020202020204" pitchFamily="34" charset="0"/>
              </a:rPr>
              <a:t>Fun Fact: </a:t>
            </a:r>
            <a:r>
              <a:rPr lang="en-US" sz="2400" dirty="0">
                <a:latin typeface="Arial" panose="020B0604020202020204" pitchFamily="34" charset="0"/>
              </a:rPr>
              <a:t>Training hours on these topics may be applied to the required 15 outlined in the new rules. </a:t>
            </a: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877379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lstStyle/>
          <a:p>
            <a:r>
              <a:rPr lang="en-US" dirty="0"/>
              <a:t>5.6.16.3	The Grantee shall coordinate with the PD Center to access Tier 2 Training (see Texas Adult Education Professional Development and Program Support System).  The Grantee shall access training provided at no cost by the PD Center for Tier 1 training, where no local expertise is available, and Tier 2 training. </a:t>
            </a:r>
          </a:p>
        </p:txBody>
      </p:sp>
      <p:sp>
        <p:nvSpPr>
          <p:cNvPr id="4" name="Explosion 1 3"/>
          <p:cNvSpPr/>
          <p:nvPr/>
        </p:nvSpPr>
        <p:spPr>
          <a:xfrm>
            <a:off x="742951" y="974989"/>
            <a:ext cx="8229599" cy="5386388"/>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smtClean="0">
                <a:latin typeface="Arial" panose="020B0604020202020204" pitchFamily="34" charset="0"/>
              </a:rPr>
              <a:t>Bottom Line:</a:t>
            </a:r>
          </a:p>
          <a:p>
            <a:pPr algn="ctr"/>
            <a:r>
              <a:rPr lang="en-US" sz="2800" dirty="0" smtClean="0">
                <a:latin typeface="Arial" panose="020B0604020202020204" pitchFamily="34" charset="0"/>
              </a:rPr>
              <a:t>Quality PD = </a:t>
            </a:r>
          </a:p>
          <a:p>
            <a:pPr algn="ctr"/>
            <a:r>
              <a:rPr lang="en-US" sz="2800" dirty="0" smtClean="0">
                <a:latin typeface="Arial" panose="020B0604020202020204" pitchFamily="34" charset="0"/>
              </a:rPr>
              <a:t>Program Improvement!</a:t>
            </a:r>
            <a:endParaRPr lang="en-US" sz="2800"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062731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77500" lnSpcReduction="20000"/>
          </a:bodyPr>
          <a:lstStyle/>
          <a:p>
            <a:r>
              <a:rPr lang="en-US" dirty="0"/>
              <a:t>5.6.16.4	The Grantee shall </a:t>
            </a:r>
            <a:r>
              <a:rPr lang="en-US" u="sng" dirty="0"/>
              <a:t>collaborate with the PD Center</a:t>
            </a:r>
            <a:r>
              <a:rPr lang="en-US" dirty="0"/>
              <a:t>, the program’s assigned </a:t>
            </a:r>
            <a:r>
              <a:rPr lang="en-US" u="sng" dirty="0"/>
              <a:t>PD Center Specialist</a:t>
            </a:r>
            <a:r>
              <a:rPr lang="en-US" dirty="0"/>
              <a:t>, and </a:t>
            </a:r>
            <a:r>
              <a:rPr lang="en-US" u="sng" dirty="0"/>
              <a:t>Agency program support </a:t>
            </a:r>
            <a:r>
              <a:rPr lang="en-US" dirty="0"/>
              <a:t>in the development of a Professional Development Continuous Improvement Plan (PD/CIP) to address continuous improvement indicators through:</a:t>
            </a:r>
          </a:p>
          <a:p>
            <a:pPr lvl="1"/>
            <a:r>
              <a:rPr lang="en-US" dirty="0"/>
              <a:t>5.6.16.4.1	performance analysis using data and reports from TEAMS;</a:t>
            </a:r>
          </a:p>
          <a:p>
            <a:pPr lvl="1"/>
            <a:r>
              <a:rPr lang="en-US" dirty="0"/>
              <a:t>5.6.16.4.2	quality indicators such as the application of adult learning principles in the classroom; and</a:t>
            </a:r>
          </a:p>
          <a:p>
            <a:pPr lvl="1"/>
            <a:r>
              <a:rPr lang="en-US" dirty="0"/>
              <a:t>5.6.16.4.3	Core Outcome Measures such as transition to employment, post-secondary education and training.</a:t>
            </a:r>
          </a:p>
          <a:p>
            <a:endParaRPr lang="en-US" dirty="0"/>
          </a:p>
        </p:txBody>
      </p:sp>
      <p:sp>
        <p:nvSpPr>
          <p:cNvPr id="4" name="Explosion 1 3"/>
          <p:cNvSpPr/>
          <p:nvPr/>
        </p:nvSpPr>
        <p:spPr>
          <a:xfrm>
            <a:off x="914400" y="974989"/>
            <a:ext cx="8229600" cy="5386388"/>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smtClean="0">
                <a:latin typeface="Arial" panose="020B0604020202020204" pitchFamily="34" charset="0"/>
              </a:rPr>
              <a:t>Bottom Line:</a:t>
            </a:r>
          </a:p>
          <a:p>
            <a:pPr algn="ctr"/>
            <a:r>
              <a:rPr lang="en-US" sz="3600" dirty="0" smtClean="0">
                <a:latin typeface="Arial" panose="020B0604020202020204" pitchFamily="34" charset="0"/>
              </a:rPr>
              <a:t>We’re here to HELP!</a:t>
            </a:r>
            <a:endParaRPr lang="en-US" sz="3600"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680871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70000" lnSpcReduction="20000"/>
          </a:bodyPr>
          <a:lstStyle/>
          <a:p>
            <a:r>
              <a:rPr lang="en-US" dirty="0"/>
              <a:t>5.6.16.5	The Grantee shall provide six (6) hours of in-service training in addition to the annual PD requirements set forth Section 5.6.16.6, to staff new to adult education instruction in Texas before they provide student instruction or assessment. In-service training for instructional staff may include but is not limited to the following:</a:t>
            </a:r>
          </a:p>
          <a:p>
            <a:pPr lvl="1"/>
            <a:r>
              <a:rPr lang="en-US" dirty="0"/>
              <a:t>5.6.16.5.1	training in the AEL program’s funded objectives, purpose, expectations, instructional approach, instructional materials and resources;</a:t>
            </a:r>
          </a:p>
          <a:p>
            <a:pPr lvl="1"/>
            <a:r>
              <a:rPr lang="en-US" dirty="0"/>
              <a:t>5.6.16.5.2	policies and procedures for student intake, documentation, orientation and assessment; and</a:t>
            </a:r>
          </a:p>
          <a:p>
            <a:pPr lvl="1"/>
            <a:r>
              <a:rPr lang="en-US" dirty="0"/>
              <a:t>5.6.16.5.3	coordination and referral options available through collaborative agencies, partners, and local community resources.</a:t>
            </a:r>
          </a:p>
          <a:p>
            <a:endParaRPr lang="en-US" dirty="0"/>
          </a:p>
        </p:txBody>
      </p:sp>
      <p:grpSp>
        <p:nvGrpSpPr>
          <p:cNvPr id="6" name="Group 5" title="Superceded Sign"/>
          <p:cNvGrpSpPr/>
          <p:nvPr/>
        </p:nvGrpSpPr>
        <p:grpSpPr>
          <a:xfrm>
            <a:off x="457200" y="-144913"/>
            <a:ext cx="7622088" cy="6858000"/>
            <a:chOff x="457200" y="-144913"/>
            <a:chExt cx="7622088" cy="6858000"/>
          </a:xfrm>
        </p:grpSpPr>
        <p:sp>
          <p:nvSpPr>
            <p:cNvPr id="4" name="Multiply 3"/>
            <p:cNvSpPr/>
            <p:nvPr/>
          </p:nvSpPr>
          <p:spPr>
            <a:xfrm>
              <a:off x="457200" y="-144913"/>
              <a:ext cx="7622088" cy="6858000"/>
            </a:xfrm>
            <a:prstGeom prst="mathMultiply">
              <a:avLst>
                <a:gd name="adj1" fmla="val 9084"/>
              </a:avLst>
            </a:prstGeom>
            <a:solidFill>
              <a:schemeClr val="accent1">
                <a:lumMod val="50000"/>
                <a:lumOff val="5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p:cNvSpPr/>
            <p:nvPr/>
          </p:nvSpPr>
          <p:spPr>
            <a:xfrm rot="19027271">
              <a:off x="2201011" y="3053255"/>
              <a:ext cx="4134465" cy="461665"/>
            </a:xfrm>
            <a:prstGeom prst="rect">
              <a:avLst/>
            </a:prstGeom>
            <a:solidFill>
              <a:schemeClr val="bg1"/>
            </a:solidFill>
          </p:spPr>
          <p:txBody>
            <a:bodyPr wrap="none">
              <a:spAutoFit/>
            </a:bodyPr>
            <a:lstStyle/>
            <a:p>
              <a:r>
                <a:rPr lang="en-US" sz="2400" b="1" dirty="0" smtClean="0">
                  <a:latin typeface="Arial" panose="020B0604020202020204" pitchFamily="34" charset="0"/>
                </a:rPr>
                <a:t>Superseded </a:t>
              </a:r>
              <a:r>
                <a:rPr lang="en-US" sz="2400" b="1" dirty="0">
                  <a:latin typeface="Arial" panose="020B0604020202020204" pitchFamily="34" charset="0"/>
                </a:rPr>
                <a:t>by New </a:t>
              </a:r>
              <a:r>
                <a:rPr lang="en-US" sz="2400" b="1" dirty="0" smtClean="0">
                  <a:latin typeface="Arial" panose="020B0604020202020204" pitchFamily="34" charset="0"/>
                </a:rPr>
                <a:t>Rules!</a:t>
              </a:r>
              <a:endParaRPr lang="en-US" sz="2400" b="1" dirty="0">
                <a:latin typeface="Arial" panose="020B0604020202020204" pitchFamily="34" charset="0"/>
              </a:endParaRPr>
            </a:p>
          </p:txBody>
        </p:sp>
      </p:grpSp>
      <p:sp>
        <p:nvSpPr>
          <p:cNvPr id="7" name="Rectangle 6"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407598505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a:xfrm>
            <a:off x="457200" y="1417638"/>
            <a:ext cx="8229600" cy="4135967"/>
          </a:xfrm>
        </p:spPr>
        <p:txBody>
          <a:bodyPr>
            <a:noAutofit/>
          </a:bodyPr>
          <a:lstStyle/>
          <a:p>
            <a:r>
              <a:rPr lang="en-US" sz="1700" dirty="0"/>
              <a:t>5.6.16.6	The Grantee shall ensure compliance with continuing PD requirements as provided in 40 TAC § 805.21 or subsequent rules regarding continuing PD requirements.</a:t>
            </a:r>
          </a:p>
          <a:p>
            <a:pPr lvl="1"/>
            <a:r>
              <a:rPr lang="en-US" sz="1700" dirty="0"/>
              <a:t>5.6.16.6.1	All staff hired after July 1, 2013, excluding clerical and janitorial staff, and including volunteers who generate student contact time, as defined in 40 TAC § 805.2, receive at least twelve (12) clock hours of PD annually.</a:t>
            </a:r>
          </a:p>
          <a:p>
            <a:pPr lvl="1"/>
            <a:r>
              <a:rPr lang="en-US" sz="1700" dirty="0"/>
              <a:t>5.6.16.6.2	All staff hired shall meet minimum qualifications as outlined below:</a:t>
            </a:r>
          </a:p>
          <a:p>
            <a:pPr lvl="1"/>
            <a:r>
              <a:rPr lang="en-US" sz="1700" dirty="0"/>
              <a:t>5.6.16.6.2.1	Aides possess at least a high school diploma or Certificate of High School Equivalency; </a:t>
            </a:r>
          </a:p>
          <a:p>
            <a:pPr lvl="1"/>
            <a:r>
              <a:rPr lang="en-US" sz="1700" dirty="0"/>
              <a:t>5.6.16.6.2.2	Directors, instructors, counselors, and supervisors possess at least a bachelor’s degree; and</a:t>
            </a:r>
          </a:p>
          <a:p>
            <a:pPr lvl="1"/>
            <a:r>
              <a:rPr lang="en-US" sz="1700" dirty="0"/>
              <a:t>5.6.16.6.2.3	Directors, instructors, counselors, and supervisors without valid Texas teacher certification attend twelve (12) clock hours of in-service PD annually in addition to that specified in Section 5.6.16.6.1 of this Attachment A until they have completed either six (6) clock hours of AEL college credit or attained two (2) years of AEL experience.</a:t>
            </a:r>
          </a:p>
          <a:p>
            <a:endParaRPr lang="en-US" sz="1800" dirty="0"/>
          </a:p>
        </p:txBody>
      </p:sp>
      <p:grpSp>
        <p:nvGrpSpPr>
          <p:cNvPr id="8" name="Group 7" title="Su[erceded Sign"/>
          <p:cNvGrpSpPr/>
          <p:nvPr/>
        </p:nvGrpSpPr>
        <p:grpSpPr>
          <a:xfrm>
            <a:off x="457200" y="-144913"/>
            <a:ext cx="7622088" cy="6858000"/>
            <a:chOff x="457200" y="-144913"/>
            <a:chExt cx="7622088" cy="6858000"/>
          </a:xfrm>
        </p:grpSpPr>
        <p:sp>
          <p:nvSpPr>
            <p:cNvPr id="9" name="Multiply 8"/>
            <p:cNvSpPr/>
            <p:nvPr/>
          </p:nvSpPr>
          <p:spPr>
            <a:xfrm>
              <a:off x="457200" y="-144913"/>
              <a:ext cx="7622088" cy="6858000"/>
            </a:xfrm>
            <a:prstGeom prst="mathMultiply">
              <a:avLst>
                <a:gd name="adj1" fmla="val 9084"/>
              </a:avLst>
            </a:prstGeom>
            <a:solidFill>
              <a:schemeClr val="accent1">
                <a:lumMod val="50000"/>
                <a:lumOff val="50000"/>
              </a:schemeClr>
            </a:solidFill>
            <a:ln w="31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Rectangle 9"/>
            <p:cNvSpPr/>
            <p:nvPr/>
          </p:nvSpPr>
          <p:spPr>
            <a:xfrm rot="19027271">
              <a:off x="2201011" y="3053255"/>
              <a:ext cx="4134465" cy="461665"/>
            </a:xfrm>
            <a:prstGeom prst="rect">
              <a:avLst/>
            </a:prstGeom>
            <a:solidFill>
              <a:schemeClr val="bg1"/>
            </a:solidFill>
          </p:spPr>
          <p:txBody>
            <a:bodyPr wrap="none">
              <a:spAutoFit/>
            </a:bodyPr>
            <a:lstStyle/>
            <a:p>
              <a:r>
                <a:rPr lang="en-US" sz="2400" b="1" dirty="0" smtClean="0">
                  <a:latin typeface="Arial" panose="020B0604020202020204" pitchFamily="34" charset="0"/>
                </a:rPr>
                <a:t>Superseded </a:t>
              </a:r>
              <a:r>
                <a:rPr lang="en-US" sz="2400" b="1" dirty="0">
                  <a:latin typeface="Arial" panose="020B0604020202020204" pitchFamily="34" charset="0"/>
                </a:rPr>
                <a:t>by New </a:t>
              </a:r>
              <a:r>
                <a:rPr lang="en-US" sz="2400" b="1" dirty="0" smtClean="0">
                  <a:latin typeface="Arial" panose="020B0604020202020204" pitchFamily="34" charset="0"/>
                </a:rPr>
                <a:t>Rules!</a:t>
              </a:r>
              <a:endParaRPr lang="en-US" sz="2400" b="1" dirty="0">
                <a:latin typeface="Arial" panose="020B0604020202020204" pitchFamily="34" charset="0"/>
              </a:endParaRPr>
            </a:p>
          </p:txBody>
        </p:sp>
      </p:grpSp>
      <p:sp>
        <p:nvSpPr>
          <p:cNvPr id="7" name="Rectangle 6"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1183872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title="Agenda Table"/>
          <p:cNvGraphicFramePr>
            <a:graphicFrameLocks noGrp="1"/>
          </p:cNvGraphicFramePr>
          <p:nvPr>
            <p:extLst>
              <p:ext uri="{D42A27DB-BD31-4B8C-83A1-F6EECF244321}">
                <p14:modId xmlns:p14="http://schemas.microsoft.com/office/powerpoint/2010/main" val="3808767900"/>
              </p:ext>
            </p:extLst>
          </p:nvPr>
        </p:nvGraphicFramePr>
        <p:xfrm>
          <a:off x="593306" y="1219200"/>
          <a:ext cx="7907757" cy="4510515"/>
        </p:xfrm>
        <a:graphic>
          <a:graphicData uri="http://schemas.openxmlformats.org/drawingml/2006/table">
            <a:tbl>
              <a:tblPr firstRow="1" bandRow="1">
                <a:tableStyleId>{5C22544A-7EE6-4342-B048-85BDC9FD1C3A}</a:tableStyleId>
              </a:tblPr>
              <a:tblGrid>
                <a:gridCol w="2221332"/>
                <a:gridCol w="5686425"/>
              </a:tblGrid>
              <a:tr h="277719">
                <a:tc>
                  <a:txBody>
                    <a:bodyPr/>
                    <a:lstStyle/>
                    <a:p>
                      <a:r>
                        <a:rPr lang="en-US" dirty="0" smtClean="0">
                          <a:latin typeface="Arial" panose="020B0604020202020204" pitchFamily="34" charset="0"/>
                        </a:rPr>
                        <a:t>Time</a:t>
                      </a:r>
                      <a:endParaRPr lang="en-US" dirty="0">
                        <a:latin typeface="Arial" panose="020B0604020202020204" pitchFamily="34" charset="0"/>
                      </a:endParaRPr>
                    </a:p>
                  </a:txBody>
                  <a:tcPr/>
                </a:tc>
                <a:tc>
                  <a:txBody>
                    <a:bodyPr/>
                    <a:lstStyle/>
                    <a:p>
                      <a:r>
                        <a:rPr lang="en-US" dirty="0" smtClean="0">
                          <a:latin typeface="Arial" panose="020B0604020202020204" pitchFamily="34" charset="0"/>
                        </a:rPr>
                        <a:t>Topic</a:t>
                      </a:r>
                      <a:endParaRPr lang="en-US" dirty="0">
                        <a:latin typeface="Arial" panose="020B0604020202020204" pitchFamily="34" charset="0"/>
                      </a:endParaRPr>
                    </a:p>
                  </a:txBody>
                  <a:tcPr/>
                </a:tc>
              </a:tr>
              <a:tr h="768109">
                <a:tc>
                  <a:txBody>
                    <a:bodyPr/>
                    <a:lstStyle/>
                    <a:p>
                      <a:r>
                        <a:rPr lang="en-US" sz="2000" dirty="0" smtClean="0">
                          <a:latin typeface="+mj-lt"/>
                        </a:rPr>
                        <a:t>8:30</a:t>
                      </a:r>
                      <a:r>
                        <a:rPr lang="en-US" sz="2000" baseline="0" dirty="0" smtClean="0">
                          <a:latin typeface="+mj-lt"/>
                        </a:rPr>
                        <a:t> – 10:00</a:t>
                      </a:r>
                      <a:endParaRPr lang="en-US" sz="2000" dirty="0">
                        <a:latin typeface="+mj-lt"/>
                      </a:endParaRPr>
                    </a:p>
                  </a:txBody>
                  <a:tcPr/>
                </a:tc>
                <a:tc>
                  <a:txBody>
                    <a:bodyPr/>
                    <a:lstStyle/>
                    <a:p>
                      <a:r>
                        <a:rPr lang="en-US" sz="2000" dirty="0" smtClean="0">
                          <a:latin typeface="+mj-lt"/>
                        </a:rPr>
                        <a:t>Welcome, Overview of TRAIN</a:t>
                      </a:r>
                      <a:r>
                        <a:rPr lang="en-US" sz="2000" baseline="0" dirty="0" smtClean="0">
                          <a:latin typeface="+mj-lt"/>
                        </a:rPr>
                        <a:t> </a:t>
                      </a:r>
                      <a:r>
                        <a:rPr lang="en-US" sz="2000" baseline="0" dirty="0" err="1" smtClean="0">
                          <a:latin typeface="+mj-lt"/>
                        </a:rPr>
                        <a:t>Tex</a:t>
                      </a:r>
                      <a:r>
                        <a:rPr lang="en-US" sz="2000" baseline="0" dirty="0" smtClean="0">
                          <a:latin typeface="+mj-lt"/>
                        </a:rPr>
                        <a:t> Model, Begin Unpacking</a:t>
                      </a:r>
                      <a:endParaRPr lang="en-US" sz="2000" dirty="0">
                        <a:latin typeface="+mj-lt"/>
                      </a:endParaRPr>
                    </a:p>
                  </a:txBody>
                  <a:tcPr/>
                </a:tc>
              </a:tr>
              <a:tr h="498881">
                <a:tc>
                  <a:txBody>
                    <a:bodyPr/>
                    <a:lstStyle/>
                    <a:p>
                      <a:r>
                        <a:rPr lang="en-US" sz="2000" dirty="0" smtClean="0">
                          <a:latin typeface="+mj-lt"/>
                        </a:rPr>
                        <a:t>10:00 – 10:15</a:t>
                      </a:r>
                      <a:endParaRPr lang="en-US" sz="2000" dirty="0">
                        <a:latin typeface="+mj-lt"/>
                      </a:endParaRPr>
                    </a:p>
                  </a:txBody>
                  <a:tcPr/>
                </a:tc>
                <a:tc>
                  <a:txBody>
                    <a:bodyPr/>
                    <a:lstStyle/>
                    <a:p>
                      <a:r>
                        <a:rPr lang="en-US" sz="2000" dirty="0" smtClean="0">
                          <a:latin typeface="+mj-lt"/>
                        </a:rPr>
                        <a:t>Break</a:t>
                      </a:r>
                      <a:endParaRPr lang="en-US" sz="2000" dirty="0">
                        <a:latin typeface="+mj-lt"/>
                      </a:endParaRPr>
                    </a:p>
                  </a:txBody>
                  <a:tcPr/>
                </a:tc>
              </a:tr>
              <a:tr h="498881">
                <a:tc>
                  <a:txBody>
                    <a:bodyPr/>
                    <a:lstStyle/>
                    <a:p>
                      <a:r>
                        <a:rPr lang="en-US" sz="2000" dirty="0" smtClean="0">
                          <a:latin typeface="+mj-lt"/>
                        </a:rPr>
                        <a:t>10:15 – 11:00</a:t>
                      </a:r>
                      <a:endParaRPr lang="en-US" sz="2000" dirty="0">
                        <a:latin typeface="+mj-lt"/>
                      </a:endParaRPr>
                    </a:p>
                  </a:txBody>
                  <a:tcPr/>
                </a:tc>
                <a:tc>
                  <a:txBody>
                    <a:bodyPr/>
                    <a:lstStyle/>
                    <a:p>
                      <a:r>
                        <a:rPr lang="en-US" sz="2000" b="0" dirty="0" smtClean="0">
                          <a:solidFill>
                            <a:schemeClr val="tx1"/>
                          </a:solidFill>
                          <a:latin typeface="Arial" panose="020B0604020202020204" pitchFamily="34" charset="0"/>
                        </a:rPr>
                        <a:t>Unpacking PD Grant-specific Requirements</a:t>
                      </a:r>
                      <a:endParaRPr lang="en-US" sz="2000" b="0" dirty="0">
                        <a:solidFill>
                          <a:schemeClr val="tx1"/>
                        </a:solidFill>
                        <a:latin typeface="+mj-lt"/>
                      </a:endParaRPr>
                    </a:p>
                  </a:txBody>
                  <a:tcPr/>
                </a:tc>
              </a:tr>
              <a:tr h="577559">
                <a:tc>
                  <a:txBody>
                    <a:bodyPr/>
                    <a:lstStyle/>
                    <a:p>
                      <a:r>
                        <a:rPr lang="en-US" sz="2000" dirty="0" smtClean="0">
                          <a:latin typeface="+mj-lt"/>
                        </a:rPr>
                        <a:t>11:00 – 11:30</a:t>
                      </a:r>
                      <a:endParaRPr lang="en-US" sz="2000" dirty="0">
                        <a:latin typeface="+mj-lt"/>
                      </a:endParaRPr>
                    </a:p>
                  </a:txBody>
                  <a:tcPr/>
                </a:tc>
                <a:tc>
                  <a:txBody>
                    <a:bodyPr/>
                    <a:lstStyle/>
                    <a:p>
                      <a:r>
                        <a:rPr lang="en-US" sz="2000" dirty="0" smtClean="0">
                          <a:latin typeface="+mj-lt"/>
                        </a:rPr>
                        <a:t>State of the State – Business Meeting</a:t>
                      </a:r>
                      <a:endParaRPr lang="en-US" sz="2000" dirty="0">
                        <a:latin typeface="+mj-lt"/>
                      </a:endParaRPr>
                    </a:p>
                  </a:txBody>
                  <a:tcPr/>
                </a:tc>
              </a:tr>
              <a:tr h="498881">
                <a:tc>
                  <a:txBody>
                    <a:bodyPr/>
                    <a:lstStyle/>
                    <a:p>
                      <a:r>
                        <a:rPr lang="en-US" sz="2000" dirty="0" smtClean="0">
                          <a:latin typeface="+mj-lt"/>
                        </a:rPr>
                        <a:t>11:30 – 1:00 </a:t>
                      </a:r>
                      <a:endParaRPr lang="en-US" sz="2000" dirty="0">
                        <a:latin typeface="+mj-lt"/>
                      </a:endParaRPr>
                    </a:p>
                  </a:txBody>
                  <a:tcPr/>
                </a:tc>
                <a:tc>
                  <a:txBody>
                    <a:bodyPr/>
                    <a:lstStyle/>
                    <a:p>
                      <a:r>
                        <a:rPr lang="en-US" sz="2000" dirty="0" smtClean="0">
                          <a:latin typeface="+mj-lt"/>
                        </a:rPr>
                        <a:t>Lunch on your own</a:t>
                      </a:r>
                      <a:endParaRPr lang="en-US" sz="2000" dirty="0">
                        <a:latin typeface="+mj-lt"/>
                      </a:endParaRPr>
                    </a:p>
                  </a:txBody>
                  <a:tcPr/>
                </a:tc>
              </a:tr>
              <a:tr h="434148">
                <a:tc>
                  <a:txBody>
                    <a:bodyPr/>
                    <a:lstStyle/>
                    <a:p>
                      <a:r>
                        <a:rPr lang="en-US" sz="2000" dirty="0" smtClean="0">
                          <a:latin typeface="+mj-lt"/>
                        </a:rPr>
                        <a:t>1:00 – 2:30</a:t>
                      </a:r>
                      <a:endParaRPr lang="en-US" sz="2000" dirty="0">
                        <a:latin typeface="+mj-lt"/>
                      </a:endParaRPr>
                    </a:p>
                  </a:txBody>
                  <a:tcPr/>
                </a:tc>
                <a:tc>
                  <a:txBody>
                    <a:bodyPr/>
                    <a:lstStyle/>
                    <a:p>
                      <a:r>
                        <a:rPr lang="en-US" sz="2000" b="0" dirty="0" smtClean="0">
                          <a:solidFill>
                            <a:schemeClr val="tx1"/>
                          </a:solidFill>
                          <a:latin typeface="Arial" panose="020B0604020202020204" pitchFamily="34" charset="0"/>
                        </a:rPr>
                        <a:t>Unpacking PD Grant-specific Requirements</a:t>
                      </a:r>
                      <a:endParaRPr lang="en-US" sz="2000" b="0" dirty="0">
                        <a:solidFill>
                          <a:schemeClr val="tx1"/>
                        </a:solidFill>
                        <a:latin typeface="+mj-lt"/>
                      </a:endParaRPr>
                    </a:p>
                  </a:txBody>
                  <a:tcPr/>
                </a:tc>
              </a:tr>
              <a:tr h="434148">
                <a:tc>
                  <a:txBody>
                    <a:bodyPr/>
                    <a:lstStyle/>
                    <a:p>
                      <a:r>
                        <a:rPr lang="en-US" sz="2000" dirty="0" smtClean="0">
                          <a:latin typeface="+mj-lt"/>
                        </a:rPr>
                        <a:t>2:30 – 2:45</a:t>
                      </a:r>
                      <a:endParaRPr lang="en-US" sz="2000" dirty="0">
                        <a:latin typeface="+mj-lt"/>
                      </a:endParaRPr>
                    </a:p>
                  </a:txBody>
                  <a:tcPr/>
                </a:tc>
                <a:tc>
                  <a:txBody>
                    <a:bodyPr/>
                    <a:lstStyle/>
                    <a:p>
                      <a:r>
                        <a:rPr lang="en-US" sz="2000" dirty="0" smtClean="0">
                          <a:latin typeface="+mj-lt"/>
                        </a:rPr>
                        <a:t>Break</a:t>
                      </a:r>
                      <a:endParaRPr lang="en-US" sz="2000" dirty="0">
                        <a:latin typeface="+mj-lt"/>
                      </a:endParaRPr>
                    </a:p>
                  </a:txBody>
                  <a:tcPr/>
                </a:tc>
              </a:tr>
              <a:tr h="434148">
                <a:tc>
                  <a:txBody>
                    <a:bodyPr/>
                    <a:lstStyle/>
                    <a:p>
                      <a:r>
                        <a:rPr lang="en-US" sz="2000" dirty="0" smtClean="0">
                          <a:latin typeface="+mj-lt"/>
                        </a:rPr>
                        <a:t>2:45 – 4:30</a:t>
                      </a:r>
                      <a:endParaRPr lang="en-US" sz="2000" dirty="0">
                        <a:latin typeface="+mj-lt"/>
                      </a:endParaRPr>
                    </a:p>
                  </a:txBody>
                  <a:tcPr/>
                </a:tc>
                <a:tc>
                  <a:txBody>
                    <a:bodyPr/>
                    <a:lstStyle/>
                    <a:p>
                      <a:r>
                        <a:rPr lang="en-US" sz="2000" b="0" dirty="0" smtClean="0">
                          <a:solidFill>
                            <a:schemeClr val="tx1"/>
                          </a:solidFill>
                          <a:latin typeface="Arial" panose="020B0604020202020204" pitchFamily="34" charset="0"/>
                        </a:rPr>
                        <a:t>Unpacking PD Grant-specific Requirements</a:t>
                      </a:r>
                      <a:endParaRPr lang="en-US" sz="2000" b="0" dirty="0">
                        <a:solidFill>
                          <a:schemeClr val="tx1"/>
                        </a:solidFill>
                        <a:latin typeface="+mj-lt"/>
                      </a:endParaRPr>
                    </a:p>
                  </a:txBody>
                  <a:tcPr/>
                </a:tc>
              </a:tr>
            </a:tbl>
          </a:graphicData>
        </a:graphic>
      </p:graphicFrame>
      <p:sp>
        <p:nvSpPr>
          <p:cNvPr id="7" name="Title 6"/>
          <p:cNvSpPr>
            <a:spLocks noGrp="1"/>
          </p:cNvSpPr>
          <p:nvPr>
            <p:ph type="title"/>
          </p:nvPr>
        </p:nvSpPr>
        <p:spPr/>
        <p:txBody>
          <a:bodyPr>
            <a:normAutofit fontScale="90000"/>
          </a:bodyPr>
          <a:lstStyle/>
          <a:p>
            <a:pPr lvl="0">
              <a:spcBef>
                <a:spcPts val="0"/>
              </a:spcBef>
            </a:pPr>
            <a:r>
              <a:rPr lang="en-US" dirty="0">
                <a:solidFill>
                  <a:srgbClr val="510000"/>
                </a:solidFill>
                <a:ea typeface="+mn-ea"/>
                <a:cs typeface="+mn-cs"/>
              </a:rPr>
              <a:t>AGENDA</a:t>
            </a:r>
            <a:br>
              <a:rPr lang="en-US" dirty="0">
                <a:solidFill>
                  <a:srgbClr val="510000"/>
                </a:solidFill>
                <a:ea typeface="+mn-ea"/>
                <a:cs typeface="+mn-cs"/>
              </a:rPr>
            </a:b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335384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solidFill>
                  <a:srgbClr val="510000"/>
                </a:solidFill>
              </a:rPr>
              <a:t>New PD Rules and Staff Qualifications</a:t>
            </a:r>
            <a:endParaRPr lang="en-US" sz="3600" dirty="0">
              <a:solidFill>
                <a:srgbClr val="510000"/>
              </a:solidFill>
            </a:endParaRPr>
          </a:p>
        </p:txBody>
      </p:sp>
      <p:pic>
        <p:nvPicPr>
          <p:cNvPr id="5" name="Picture 4" title="Circle"/>
          <p:cNvPicPr>
            <a:picLocks noChangeAspect="1"/>
          </p:cNvPicPr>
          <p:nvPr/>
        </p:nvPicPr>
        <p:blipFill>
          <a:blip r:embed="rId4"/>
          <a:stretch>
            <a:fillRect/>
          </a:stretch>
        </p:blipFill>
        <p:spPr>
          <a:xfrm>
            <a:off x="1028700" y="1530629"/>
            <a:ext cx="6643687" cy="4774920"/>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4489230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85000" lnSpcReduction="10000"/>
          </a:bodyPr>
          <a:lstStyle/>
          <a:p>
            <a:r>
              <a:rPr lang="en-US" dirty="0"/>
              <a:t>5.6.16.7	The Grantee is responsible for maintaining staff development records including:</a:t>
            </a:r>
          </a:p>
          <a:p>
            <a:pPr lvl="1"/>
            <a:r>
              <a:rPr lang="en-US" dirty="0"/>
              <a:t>5.6.16.7.1	verification of educational credentials for each staff member;</a:t>
            </a:r>
          </a:p>
          <a:p>
            <a:pPr lvl="1"/>
            <a:r>
              <a:rPr lang="en-US" dirty="0"/>
              <a:t>5.6.16.7.2	PD requirements and activity for each staff member;</a:t>
            </a:r>
          </a:p>
          <a:p>
            <a:pPr lvl="2"/>
            <a:r>
              <a:rPr lang="en-US" dirty="0"/>
              <a:t>5.6.16.7.2.1	quarterly entry of PD hours for each staff member into TEAMS; and</a:t>
            </a:r>
          </a:p>
          <a:p>
            <a:pPr lvl="2"/>
            <a:r>
              <a:rPr lang="en-US" dirty="0"/>
              <a:t>5.6.16.7.2.2	documentation of PD activities, to include descriptions/agendas, dates, trainers, times, and sign-in and sign-out sheets, phone/webinar attendance records, and/or computer-generated certificates of completion.</a:t>
            </a:r>
          </a:p>
          <a:p>
            <a:endParaRPr lang="en-US" dirty="0"/>
          </a:p>
        </p:txBody>
      </p:sp>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95078737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ortal Screenshot"/>
          <p:cNvPicPr>
            <a:picLocks noChangeAspect="1"/>
          </p:cNvPicPr>
          <p:nvPr/>
        </p:nvPicPr>
        <p:blipFill>
          <a:blip r:embed="rId4"/>
          <a:stretch>
            <a:fillRect/>
          </a:stretch>
        </p:blipFill>
        <p:spPr>
          <a:xfrm>
            <a:off x="-895350" y="-595313"/>
            <a:ext cx="10934700" cy="8048625"/>
          </a:xfrm>
          <a:prstGeom prst="rect">
            <a:avLst/>
          </a:prstGeom>
        </p:spPr>
      </p:pic>
      <p:sp>
        <p:nvSpPr>
          <p:cNvPr id="3" name="TextBox 2"/>
          <p:cNvSpPr txBox="1"/>
          <p:nvPr/>
        </p:nvSpPr>
        <p:spPr>
          <a:xfrm rot="1487819">
            <a:off x="3143970" y="1348433"/>
            <a:ext cx="6829425" cy="1815882"/>
          </a:xfrm>
          <a:prstGeom prst="rect">
            <a:avLst/>
          </a:prstGeom>
          <a:solidFill>
            <a:schemeClr val="bg1"/>
          </a:solidFill>
          <a:ln w="76200">
            <a:solidFill>
              <a:srgbClr val="92D050"/>
            </a:solidFill>
          </a:ln>
        </p:spPr>
        <p:txBody>
          <a:bodyPr wrap="square" rtlCol="0">
            <a:spAutoFit/>
          </a:bodyPr>
          <a:lstStyle/>
          <a:p>
            <a:pPr algn="ctr"/>
            <a:r>
              <a:rPr lang="en-US" sz="2800" dirty="0" smtClean="0">
                <a:latin typeface="+mj-lt"/>
              </a:rPr>
              <a:t>UPDATE: </a:t>
            </a:r>
          </a:p>
          <a:p>
            <a:pPr algn="ctr"/>
            <a:r>
              <a:rPr lang="en-US" sz="2800" dirty="0" smtClean="0">
                <a:latin typeface="+mj-lt"/>
              </a:rPr>
              <a:t>Walk-ins will need to have a PD Portal Account and will need to register for the training session while at the training.</a:t>
            </a:r>
            <a:endParaRPr lang="en-US" sz="2800" dirty="0">
              <a:latin typeface="+mj-lt"/>
            </a:endParaRPr>
          </a:p>
        </p:txBody>
      </p:sp>
      <p:sp>
        <p:nvSpPr>
          <p:cNvPr id="4" name="Title 3" hidden="1"/>
          <p:cNvSpPr>
            <a:spLocks noGrp="1"/>
          </p:cNvSpPr>
          <p:nvPr>
            <p:ph type="title" idx="4294967295"/>
          </p:nvPr>
        </p:nvSpPr>
        <p:spPr/>
        <p:txBody>
          <a:bodyPr/>
          <a:lstStyle/>
          <a:p>
            <a:r>
              <a:rPr lang="en-US" dirty="0" smtClean="0"/>
              <a:t>Overview</a:t>
            </a:r>
            <a:endParaRPr lang="en-US" dirty="0"/>
          </a:p>
        </p:txBody>
      </p:sp>
    </p:spTree>
    <p:custDataLst>
      <p:tags r:id="rId1"/>
    </p:custDataLst>
    <p:extLst>
      <p:ext uri="{BB962C8B-B14F-4D97-AF65-F5344CB8AC3E}">
        <p14:creationId xmlns:p14="http://schemas.microsoft.com/office/powerpoint/2010/main" val="27695939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Calendar"/>
          <p:cNvPicPr>
            <a:picLocks noChangeAspect="1"/>
          </p:cNvPicPr>
          <p:nvPr/>
        </p:nvPicPr>
        <p:blipFill>
          <a:blip r:embed="rId4"/>
          <a:stretch>
            <a:fillRect/>
          </a:stretch>
        </p:blipFill>
        <p:spPr>
          <a:xfrm>
            <a:off x="195262" y="433387"/>
            <a:ext cx="8753475" cy="5991225"/>
          </a:xfrm>
          <a:prstGeom prst="rect">
            <a:avLst/>
          </a:prstGeom>
        </p:spPr>
      </p:pic>
      <p:sp>
        <p:nvSpPr>
          <p:cNvPr id="3" name="TextBox 2"/>
          <p:cNvSpPr txBox="1"/>
          <p:nvPr/>
        </p:nvSpPr>
        <p:spPr>
          <a:xfrm>
            <a:off x="1271587" y="285750"/>
            <a:ext cx="7172326" cy="584775"/>
          </a:xfrm>
          <a:prstGeom prst="rect">
            <a:avLst/>
          </a:prstGeom>
          <a:solidFill>
            <a:schemeClr val="bg1"/>
          </a:solidFill>
          <a:ln>
            <a:solidFill>
              <a:srgbClr val="510000"/>
            </a:solidFill>
          </a:ln>
        </p:spPr>
        <p:txBody>
          <a:bodyPr wrap="square" rtlCol="0">
            <a:spAutoFit/>
          </a:bodyPr>
          <a:lstStyle/>
          <a:p>
            <a:pPr algn="ctr"/>
            <a:r>
              <a:rPr lang="en-US" sz="3200" b="1" dirty="0" smtClean="0">
                <a:solidFill>
                  <a:srgbClr val="510000"/>
                </a:solidFill>
                <a:latin typeface="Arial" panose="020B0604020202020204" pitchFamily="34" charset="0"/>
              </a:rPr>
              <a:t>Assigning Training to your Team</a:t>
            </a:r>
            <a:endParaRPr lang="en-US" sz="3200" b="1" dirty="0">
              <a:solidFill>
                <a:srgbClr val="510000"/>
              </a:solidFill>
              <a:latin typeface="Arial" panose="020B0604020202020204" pitchFamily="34" charset="0"/>
            </a:endParaRPr>
          </a:p>
        </p:txBody>
      </p:sp>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4" hidden="1"/>
          <p:cNvSpPr>
            <a:spLocks noGrp="1"/>
          </p:cNvSpPr>
          <p:nvPr>
            <p:ph type="title" idx="4294967295"/>
          </p:nvPr>
        </p:nvSpPr>
        <p:spPr/>
        <p:txBody>
          <a:bodyPr/>
          <a:lstStyle/>
          <a:p>
            <a:r>
              <a:rPr lang="en-US" dirty="0" smtClean="0"/>
              <a:t>Assigning Training</a:t>
            </a:r>
            <a:endParaRPr lang="en-US" dirty="0"/>
          </a:p>
        </p:txBody>
      </p:sp>
    </p:spTree>
    <p:custDataLst>
      <p:tags r:id="rId1"/>
    </p:custDataLst>
    <p:extLst>
      <p:ext uri="{BB962C8B-B14F-4D97-AF65-F5344CB8AC3E}">
        <p14:creationId xmlns:p14="http://schemas.microsoft.com/office/powerpoint/2010/main" val="19813416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Assign Screenshot"/>
          <p:cNvPicPr>
            <a:picLocks noChangeAspect="1"/>
          </p:cNvPicPr>
          <p:nvPr/>
        </p:nvPicPr>
        <p:blipFill>
          <a:blip r:embed="rId4"/>
          <a:stretch>
            <a:fillRect/>
          </a:stretch>
        </p:blipFill>
        <p:spPr>
          <a:xfrm>
            <a:off x="571501" y="284704"/>
            <a:ext cx="7034212" cy="5863684"/>
          </a:xfrm>
          <a:prstGeom prst="rect">
            <a:avLst/>
          </a:prstGeom>
        </p:spPr>
      </p:pic>
      <p:sp>
        <p:nvSpPr>
          <p:cNvPr id="3" name="Left Arrow 2" title="Arrow"/>
          <p:cNvSpPr/>
          <p:nvPr/>
        </p:nvSpPr>
        <p:spPr>
          <a:xfrm rot="14121022">
            <a:off x="1946268" y="1391924"/>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4" hidden="1"/>
          <p:cNvSpPr>
            <a:spLocks noGrp="1"/>
          </p:cNvSpPr>
          <p:nvPr>
            <p:ph type="title" idx="4294967295"/>
          </p:nvPr>
        </p:nvSpPr>
        <p:spPr/>
        <p:txBody>
          <a:bodyPr/>
          <a:lstStyle/>
          <a:p>
            <a:r>
              <a:rPr lang="en-US" dirty="0" smtClean="0"/>
              <a:t>Training Details</a:t>
            </a:r>
            <a:endParaRPr lang="en-US" dirty="0"/>
          </a:p>
        </p:txBody>
      </p:sp>
    </p:spTree>
    <p:custDataLst>
      <p:tags r:id="rId1"/>
    </p:custDataLst>
    <p:extLst>
      <p:ext uri="{BB962C8B-B14F-4D97-AF65-F5344CB8AC3E}">
        <p14:creationId xmlns:p14="http://schemas.microsoft.com/office/powerpoint/2010/main" val="383941823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Assign Training Page"/>
          <p:cNvPicPr>
            <a:picLocks noChangeAspect="1"/>
          </p:cNvPicPr>
          <p:nvPr/>
        </p:nvPicPr>
        <p:blipFill>
          <a:blip r:embed="rId4"/>
          <a:stretch>
            <a:fillRect/>
          </a:stretch>
        </p:blipFill>
        <p:spPr>
          <a:xfrm>
            <a:off x="1171575" y="657225"/>
            <a:ext cx="6572251" cy="5543550"/>
          </a:xfrm>
          <a:prstGeom prst="rect">
            <a:avLst/>
          </a:prstGeom>
        </p:spPr>
      </p:pic>
      <p:sp>
        <p:nvSpPr>
          <p:cNvPr id="4" name="Left Arrow 3" title="Arrow"/>
          <p:cNvSpPr/>
          <p:nvPr/>
        </p:nvSpPr>
        <p:spPr>
          <a:xfrm rot="14121022">
            <a:off x="895988" y="3696975"/>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Assign Training</a:t>
            </a:r>
            <a:endParaRPr lang="en-US" dirty="0"/>
          </a:p>
        </p:txBody>
      </p:sp>
    </p:spTree>
    <p:custDataLst>
      <p:tags r:id="rId1"/>
    </p:custDataLst>
    <p:extLst>
      <p:ext uri="{BB962C8B-B14F-4D97-AF65-F5344CB8AC3E}">
        <p14:creationId xmlns:p14="http://schemas.microsoft.com/office/powerpoint/2010/main" val="121868799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71512" y="426541"/>
            <a:ext cx="7800975" cy="5786199"/>
          </a:xfrm>
          <a:prstGeom prst="rect">
            <a:avLst/>
          </a:prstGeom>
          <a:ln>
            <a:solidFill>
              <a:srgbClr val="510000"/>
            </a:solidFill>
          </a:ln>
        </p:spPr>
        <p:txBody>
          <a:bodyPr wrap="square">
            <a:spAutoFit/>
          </a:bodyPr>
          <a:lstStyle/>
          <a:p>
            <a:pPr>
              <a:spcAft>
                <a:spcPts val="1200"/>
              </a:spcAft>
            </a:pPr>
            <a:r>
              <a:rPr lang="en-US" b="1" dirty="0">
                <a:latin typeface="Arial" panose="020B0604020202020204" pitchFamily="34" charset="0"/>
                <a:ea typeface="Times New Roman" panose="02020603050405020304" pitchFamily="18" charset="0"/>
              </a:rPr>
              <a:t>From:</a:t>
            </a:r>
            <a:r>
              <a:rPr lang="en-US" dirty="0">
                <a:latin typeface="Arial" panose="020B0604020202020204" pitchFamily="34" charset="0"/>
                <a:ea typeface="Times New Roman" panose="02020603050405020304" pitchFamily="18" charset="0"/>
              </a:rPr>
              <a:t> &lt;</a:t>
            </a:r>
            <a:r>
              <a:rPr lang="en-US" u="sng" dirty="0">
                <a:solidFill>
                  <a:srgbClr val="0000FF"/>
                </a:solidFill>
                <a:latin typeface="Arial" panose="020B0604020202020204" pitchFamily="34" charset="0"/>
                <a:ea typeface="Times New Roman" panose="02020603050405020304" pitchFamily="18" charset="0"/>
                <a:hlinkClick r:id="rId4"/>
              </a:rPr>
              <a:t>pdportal@tamu.edu</a:t>
            </a:r>
            <a:r>
              <a:rPr lang="en-US" dirty="0">
                <a:latin typeface="Arial" panose="020B0604020202020204" pitchFamily="34" charset="0"/>
                <a:ea typeface="Times New Roman" panose="02020603050405020304" pitchFamily="18" charset="0"/>
              </a:rPr>
              <a:t>&gt;</a:t>
            </a:r>
            <a:br>
              <a:rPr lang="en-US" dirty="0">
                <a:latin typeface="Arial" panose="020B0604020202020204" pitchFamily="34" charset="0"/>
                <a:ea typeface="Times New Roman" panose="02020603050405020304" pitchFamily="18" charset="0"/>
              </a:rPr>
            </a:br>
            <a:r>
              <a:rPr lang="en-US" b="1" dirty="0">
                <a:latin typeface="Arial" panose="020B0604020202020204" pitchFamily="34" charset="0"/>
                <a:ea typeface="Times New Roman" panose="02020603050405020304" pitchFamily="18" charset="0"/>
              </a:rPr>
              <a:t>Date:</a:t>
            </a:r>
            <a:r>
              <a:rPr lang="en-US" dirty="0">
                <a:latin typeface="Arial" panose="020B0604020202020204" pitchFamily="34" charset="0"/>
                <a:ea typeface="Times New Roman" panose="02020603050405020304" pitchFamily="18" charset="0"/>
              </a:rPr>
              <a:t> September 7, 2016 at 1:05:23 PM CDT</a:t>
            </a:r>
            <a:br>
              <a:rPr lang="en-US" dirty="0">
                <a:latin typeface="Arial" panose="020B0604020202020204" pitchFamily="34" charset="0"/>
                <a:ea typeface="Times New Roman" panose="02020603050405020304" pitchFamily="18" charset="0"/>
              </a:rPr>
            </a:br>
            <a:r>
              <a:rPr lang="en-US" b="1" dirty="0">
                <a:latin typeface="Arial" panose="020B0604020202020204" pitchFamily="34" charset="0"/>
                <a:ea typeface="Times New Roman" panose="02020603050405020304" pitchFamily="18" charset="0"/>
              </a:rPr>
              <a:t>To:</a:t>
            </a:r>
            <a:r>
              <a:rPr lang="en-US" dirty="0">
                <a:latin typeface="Arial" panose="020B0604020202020204" pitchFamily="34" charset="0"/>
                <a:ea typeface="Times New Roman" panose="02020603050405020304" pitchFamily="18" charset="0"/>
              </a:rPr>
              <a:t> &lt;</a:t>
            </a:r>
            <a:r>
              <a:rPr lang="en-US" u="sng" dirty="0">
                <a:solidFill>
                  <a:srgbClr val="0000FF"/>
                </a:solidFill>
                <a:latin typeface="Arial" panose="020B0604020202020204" pitchFamily="34" charset="0"/>
                <a:ea typeface="Times New Roman" panose="02020603050405020304" pitchFamily="18" charset="0"/>
                <a:hlinkClick r:id="rId5"/>
              </a:rPr>
              <a:t>baponder@tamu.edu</a:t>
            </a:r>
            <a:r>
              <a:rPr lang="en-US" dirty="0">
                <a:latin typeface="Arial" panose="020B0604020202020204" pitchFamily="34" charset="0"/>
                <a:ea typeface="Times New Roman" panose="02020603050405020304" pitchFamily="18" charset="0"/>
              </a:rPr>
              <a:t>&gt;</a:t>
            </a:r>
            <a:br>
              <a:rPr lang="en-US" dirty="0">
                <a:latin typeface="Arial" panose="020B0604020202020204" pitchFamily="34" charset="0"/>
                <a:ea typeface="Times New Roman" panose="02020603050405020304" pitchFamily="18" charset="0"/>
              </a:rPr>
            </a:br>
            <a:r>
              <a:rPr lang="en-US" b="1" dirty="0">
                <a:latin typeface="Arial" panose="020B0604020202020204" pitchFamily="34" charset="0"/>
                <a:ea typeface="Times New Roman" panose="02020603050405020304" pitchFamily="18" charset="0"/>
              </a:rPr>
              <a:t>Subject:</a:t>
            </a:r>
            <a:r>
              <a:rPr lang="en-US" dirty="0">
                <a:latin typeface="Arial" panose="020B0604020202020204" pitchFamily="34" charset="0"/>
                <a:ea typeface="Times New Roman" panose="02020603050405020304" pitchFamily="18" charset="0"/>
              </a:rPr>
              <a:t> </a:t>
            </a:r>
            <a:r>
              <a:rPr lang="en-US" b="1" dirty="0">
                <a:latin typeface="Arial" panose="020B0604020202020204" pitchFamily="34" charset="0"/>
                <a:ea typeface="Times New Roman" panose="02020603050405020304" pitchFamily="18" charset="0"/>
              </a:rPr>
              <a:t>Training Workshop Confirmation</a:t>
            </a:r>
            <a:r>
              <a:rPr lang="en-US" dirty="0">
                <a:latin typeface="Arial" panose="020B0604020202020204" pitchFamily="34" charset="0"/>
                <a:ea typeface="Times New Roman" panose="02020603050405020304" pitchFamily="18" charset="0"/>
              </a:rPr>
              <a:t/>
            </a:r>
            <a:br>
              <a:rPr lang="en-US" dirty="0">
                <a:latin typeface="Arial" panose="020B0604020202020204" pitchFamily="34" charset="0"/>
                <a:ea typeface="Times New Roman" panose="02020603050405020304" pitchFamily="18" charset="0"/>
              </a:rPr>
            </a:br>
            <a:r>
              <a:rPr lang="en-US" b="1" dirty="0">
                <a:latin typeface="Arial" panose="020B0604020202020204" pitchFamily="34" charset="0"/>
                <a:ea typeface="Times New Roman" panose="02020603050405020304" pitchFamily="18" charset="0"/>
              </a:rPr>
              <a:t>Reply-To:</a:t>
            </a:r>
            <a:r>
              <a:rPr lang="en-US" dirty="0">
                <a:latin typeface="Arial" panose="020B0604020202020204" pitchFamily="34" charset="0"/>
                <a:ea typeface="Times New Roman" panose="02020603050405020304" pitchFamily="18" charset="0"/>
              </a:rPr>
              <a:t> &lt;</a:t>
            </a:r>
            <a:r>
              <a:rPr lang="en-US" u="sng" dirty="0">
                <a:solidFill>
                  <a:srgbClr val="0000FF"/>
                </a:solidFill>
                <a:latin typeface="Arial" panose="020B0604020202020204" pitchFamily="34" charset="0"/>
                <a:ea typeface="Times New Roman" panose="02020603050405020304" pitchFamily="18" charset="0"/>
                <a:hlinkClick r:id="rId4"/>
              </a:rPr>
              <a:t>pdportal@tamu.edu</a:t>
            </a:r>
            <a:r>
              <a:rPr lang="en-US" dirty="0">
                <a:latin typeface="Arial" panose="020B0604020202020204" pitchFamily="34" charset="0"/>
                <a:ea typeface="Times New Roman" panose="02020603050405020304" pitchFamily="18" charset="0"/>
              </a:rPr>
              <a:t>&gt;</a:t>
            </a:r>
            <a:endParaRPr lang="en-US" dirty="0">
              <a:latin typeface="Arial" panose="020B0604020202020204" pitchFamily="34" charset="0"/>
              <a:ea typeface="Calibri" panose="020F0502020204030204" pitchFamily="34" charset="0"/>
            </a:endParaRPr>
          </a:p>
          <a:p>
            <a:r>
              <a:rPr lang="en-US" dirty="0">
                <a:latin typeface="Arial" panose="020B0604020202020204" pitchFamily="34" charset="0"/>
                <a:ea typeface="Times New Roman" panose="02020603050405020304" pitchFamily="18" charset="0"/>
              </a:rPr>
              <a:t>Dear Beth Ponder: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You have registered for the following training item: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Title:     Effective Instruction for the Multi-level Classroom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Training Type:  Session</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Class Description:    This interactive training focuses on appropriate lesson planning strategies, group strategies, and effective multi-level activities. It includes theory and strategies to use in teaching all subjects of the ABE/ASE to a multi-level class. Classroom management techniques, test preparation, orientation procedures, multi-sensory lesson planning, and proficiency objectives of the Texas Content standards will be presented. Participants must attend Module 1 before attending Module 2.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Training Hours:    7 Hours 0 Min  </a:t>
            </a:r>
            <a:br>
              <a:rPr lang="en-US" dirty="0">
                <a:latin typeface="Arial" panose="020B0604020202020204" pitchFamily="34" charset="0"/>
                <a:ea typeface="Times New Roman" panose="02020603050405020304" pitchFamily="18" charset="0"/>
              </a:rPr>
            </a:br>
            <a:r>
              <a:rPr lang="en-US" dirty="0">
                <a:latin typeface="Arial" panose="020B0604020202020204" pitchFamily="34" charset="0"/>
                <a:ea typeface="Times New Roman" panose="02020603050405020304" pitchFamily="18" charset="0"/>
              </a:rPr>
              <a:t>Training Credits:   </a:t>
            </a:r>
            <a:r>
              <a:rPr lang="en-US" dirty="0" smtClean="0">
                <a:latin typeface="Arial" panose="020B0604020202020204" pitchFamily="34" charset="0"/>
                <a:ea typeface="Times New Roman" panose="02020603050405020304" pitchFamily="18" charset="0"/>
              </a:rPr>
              <a:t>6</a:t>
            </a:r>
            <a:endParaRPr lang="en-US" dirty="0">
              <a:effectLst/>
              <a:latin typeface="Arial" panose="020B0604020202020204" pitchFamily="34" charset="0"/>
              <a:ea typeface="Calibri" panose="020F0502020204030204" pitchFamily="34" charset="0"/>
            </a:endParaRPr>
          </a:p>
        </p:txBody>
      </p:sp>
      <p:sp>
        <p:nvSpPr>
          <p:cNvPr id="3" name="Rectangle 2"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itle 3" hidden="1"/>
          <p:cNvSpPr>
            <a:spLocks noGrp="1"/>
          </p:cNvSpPr>
          <p:nvPr>
            <p:ph type="title" idx="4294967295"/>
          </p:nvPr>
        </p:nvSpPr>
        <p:spPr/>
        <p:txBody>
          <a:bodyPr/>
          <a:lstStyle/>
          <a:p>
            <a:r>
              <a:rPr lang="en-US" dirty="0" smtClean="0"/>
              <a:t>Training Workshop Confirmation</a:t>
            </a:r>
            <a:endParaRPr lang="en-US" dirty="0"/>
          </a:p>
        </p:txBody>
      </p:sp>
    </p:spTree>
    <p:custDataLst>
      <p:tags r:id="rId1"/>
    </p:custDataLst>
    <p:extLst>
      <p:ext uri="{BB962C8B-B14F-4D97-AF65-F5344CB8AC3E}">
        <p14:creationId xmlns:p14="http://schemas.microsoft.com/office/powerpoint/2010/main" val="83440523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ranscript Screenshot"/>
          <p:cNvPicPr>
            <a:picLocks noChangeAspect="1"/>
          </p:cNvPicPr>
          <p:nvPr/>
        </p:nvPicPr>
        <p:blipFill>
          <a:blip r:embed="rId4"/>
          <a:stretch>
            <a:fillRect/>
          </a:stretch>
        </p:blipFill>
        <p:spPr>
          <a:xfrm>
            <a:off x="123825" y="1543050"/>
            <a:ext cx="8896350" cy="3771900"/>
          </a:xfrm>
          <a:prstGeom prst="rect">
            <a:avLst/>
          </a:prstGeom>
        </p:spPr>
      </p:pic>
      <p:sp>
        <p:nvSpPr>
          <p:cNvPr id="4" name="Left Arrow 3" title="Arrow"/>
          <p:cNvSpPr/>
          <p:nvPr/>
        </p:nvSpPr>
        <p:spPr>
          <a:xfrm rot="14121022">
            <a:off x="6556369" y="3030224"/>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Transcript</a:t>
            </a:r>
            <a:endParaRPr lang="en-US" dirty="0"/>
          </a:p>
        </p:txBody>
      </p:sp>
    </p:spTree>
    <p:custDataLst>
      <p:tags r:id="rId1"/>
    </p:custDataLst>
    <p:extLst>
      <p:ext uri="{BB962C8B-B14F-4D97-AF65-F5344CB8AC3E}">
        <p14:creationId xmlns:p14="http://schemas.microsoft.com/office/powerpoint/2010/main" val="403943384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Screenshot"/>
          <p:cNvPicPr>
            <a:picLocks noChangeAspect="1"/>
          </p:cNvPicPr>
          <p:nvPr/>
        </p:nvPicPr>
        <p:blipFill>
          <a:blip r:embed="rId4"/>
          <a:stretch>
            <a:fillRect/>
          </a:stretch>
        </p:blipFill>
        <p:spPr>
          <a:xfrm>
            <a:off x="-376238" y="417193"/>
            <a:ext cx="10058400" cy="5826514"/>
          </a:xfrm>
          <a:prstGeom prst="rect">
            <a:avLst/>
          </a:prstGeom>
        </p:spPr>
      </p:pic>
      <p:sp>
        <p:nvSpPr>
          <p:cNvPr id="3" name="Rectangle 2" title="Details Screenshot"/>
          <p:cNvSpPr/>
          <p:nvPr/>
        </p:nvSpPr>
        <p:spPr>
          <a:xfrm>
            <a:off x="-279401" y="3943350"/>
            <a:ext cx="9842501" cy="1100138"/>
          </a:xfrm>
          <a:prstGeom prst="rect">
            <a:avLst/>
          </a:prstGeom>
          <a:noFill/>
          <a:ln w="57150">
            <a:solidFill>
              <a:srgbClr val="92D05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6" name="Picture 5" title="Location Screenshot"/>
          <p:cNvPicPr>
            <a:picLocks noChangeAspect="1"/>
          </p:cNvPicPr>
          <p:nvPr/>
        </p:nvPicPr>
        <p:blipFill>
          <a:blip r:embed="rId5"/>
          <a:stretch>
            <a:fillRect/>
          </a:stretch>
        </p:blipFill>
        <p:spPr>
          <a:xfrm>
            <a:off x="3169396" y="874837"/>
            <a:ext cx="3319462" cy="2455613"/>
          </a:xfrm>
          <a:prstGeom prst="rect">
            <a:avLst/>
          </a:prstGeom>
          <a:ln w="38100">
            <a:solidFill>
              <a:schemeClr val="tx1"/>
            </a:solidFill>
          </a:ln>
        </p:spPr>
      </p:pic>
      <p:sp>
        <p:nvSpPr>
          <p:cNvPr id="7" name="Left Arrow 6" title="Arrow"/>
          <p:cNvSpPr/>
          <p:nvPr/>
        </p:nvSpPr>
        <p:spPr>
          <a:xfrm rot="14121022">
            <a:off x="1378369" y="3445679"/>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Left Arrow 7" title="Arrow"/>
          <p:cNvSpPr/>
          <p:nvPr/>
        </p:nvSpPr>
        <p:spPr>
          <a:xfrm rot="14121022">
            <a:off x="6985965" y="3445678"/>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Title 3" hidden="1"/>
          <p:cNvSpPr>
            <a:spLocks noGrp="1"/>
          </p:cNvSpPr>
          <p:nvPr>
            <p:ph type="title" idx="4294967295"/>
          </p:nvPr>
        </p:nvSpPr>
        <p:spPr/>
        <p:txBody>
          <a:bodyPr/>
          <a:lstStyle/>
          <a:p>
            <a:r>
              <a:rPr lang="en-US" dirty="0" smtClean="0"/>
              <a:t>Detail Page</a:t>
            </a:r>
            <a:endParaRPr lang="en-US" dirty="0"/>
          </a:p>
        </p:txBody>
      </p:sp>
    </p:spTree>
    <p:custDataLst>
      <p:tags r:id="rId1"/>
    </p:custDataLst>
    <p:extLst>
      <p:ext uri="{BB962C8B-B14F-4D97-AF65-F5344CB8AC3E}">
        <p14:creationId xmlns:p14="http://schemas.microsoft.com/office/powerpoint/2010/main" val="107266533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ortal Website Screenshot"/>
          <p:cNvPicPr>
            <a:picLocks noChangeAspect="1"/>
          </p:cNvPicPr>
          <p:nvPr/>
        </p:nvPicPr>
        <p:blipFill>
          <a:blip r:embed="rId4"/>
          <a:stretch>
            <a:fillRect/>
          </a:stretch>
        </p:blipFill>
        <p:spPr>
          <a:xfrm>
            <a:off x="887164" y="943102"/>
            <a:ext cx="7129463" cy="5633360"/>
          </a:xfrm>
          <a:prstGeom prst="rect">
            <a:avLst/>
          </a:prstGeom>
        </p:spPr>
      </p:pic>
      <p:sp>
        <p:nvSpPr>
          <p:cNvPr id="4" name="TextBox 3"/>
          <p:cNvSpPr txBox="1"/>
          <p:nvPr/>
        </p:nvSpPr>
        <p:spPr>
          <a:xfrm>
            <a:off x="379959" y="296771"/>
            <a:ext cx="8143875" cy="646331"/>
          </a:xfrm>
          <a:prstGeom prst="rect">
            <a:avLst/>
          </a:prstGeom>
          <a:solidFill>
            <a:schemeClr val="bg1"/>
          </a:solidFill>
          <a:ln>
            <a:solidFill>
              <a:srgbClr val="510000"/>
            </a:solidFill>
          </a:ln>
        </p:spPr>
        <p:txBody>
          <a:bodyPr wrap="square" rtlCol="0">
            <a:spAutoFit/>
          </a:bodyPr>
          <a:lstStyle/>
          <a:p>
            <a:pPr algn="ctr"/>
            <a:r>
              <a:rPr lang="en-US" sz="3600" dirty="0" smtClean="0">
                <a:latin typeface="Arial" panose="020B0604020202020204" pitchFamily="34" charset="0"/>
              </a:rPr>
              <a:t>Viewing Your Team’s Transcripts</a:t>
            </a:r>
            <a:endParaRPr lang="en-US" sz="3600" dirty="0">
              <a:latin typeface="Arial" panose="020B0604020202020204" pitchFamily="34" charset="0"/>
            </a:endParaRPr>
          </a:p>
        </p:txBody>
      </p:sp>
      <p:sp>
        <p:nvSpPr>
          <p:cNvPr id="5" name="Left Arrow 4" title="Arrow"/>
          <p:cNvSpPr/>
          <p:nvPr/>
        </p:nvSpPr>
        <p:spPr>
          <a:xfrm rot="3333055">
            <a:off x="3089268" y="2926891"/>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Rectangle 5"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Viewing Your Team’s Transcripts</a:t>
            </a:r>
            <a:endParaRPr lang="en-US" dirty="0"/>
          </a:p>
        </p:txBody>
      </p:sp>
    </p:spTree>
    <p:custDataLst>
      <p:tags r:id="rId1"/>
    </p:custDataLst>
    <p:extLst>
      <p:ext uri="{BB962C8B-B14F-4D97-AF65-F5344CB8AC3E}">
        <p14:creationId xmlns:p14="http://schemas.microsoft.com/office/powerpoint/2010/main" val="320223725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7187" y="188933"/>
            <a:ext cx="8229600" cy="718662"/>
          </a:xfrm>
        </p:spPr>
        <p:txBody>
          <a:bodyPr>
            <a:normAutofit/>
          </a:bodyPr>
          <a:lstStyle/>
          <a:p>
            <a:r>
              <a:rPr lang="en-US" sz="2800" b="1" dirty="0" smtClean="0">
                <a:solidFill>
                  <a:srgbClr val="510000"/>
                </a:solidFill>
              </a:rPr>
              <a:t>Review of the TX PD Model – TRAIN </a:t>
            </a:r>
            <a:r>
              <a:rPr lang="en-US" sz="2800" b="1" dirty="0" err="1" smtClean="0">
                <a:solidFill>
                  <a:srgbClr val="510000"/>
                </a:solidFill>
              </a:rPr>
              <a:t>Tex</a:t>
            </a:r>
            <a:endParaRPr lang="en-US" sz="2800" b="1" dirty="0">
              <a:solidFill>
                <a:srgbClr val="510000"/>
              </a:solidFill>
            </a:endParaRPr>
          </a:p>
        </p:txBody>
      </p:sp>
      <p:sp>
        <p:nvSpPr>
          <p:cNvPr id="4" name="Rectangle 3" title="Box"/>
          <p:cNvSpPr/>
          <p:nvPr/>
        </p:nvSpPr>
        <p:spPr>
          <a:xfrm>
            <a:off x="0" y="663426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title="PD Model"/>
          <p:cNvSpPr/>
          <p:nvPr/>
        </p:nvSpPr>
        <p:spPr>
          <a:xfrm>
            <a:off x="0" y="-51847"/>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3" name="Content Placeholder 2" title="PD Model"/>
          <p:cNvPicPr>
            <a:picLocks noGrp="1" noChangeAspect="1"/>
          </p:cNvPicPr>
          <p:nvPr>
            <p:ph idx="1"/>
          </p:nvPr>
        </p:nvPicPr>
        <p:blipFill>
          <a:blip r:embed="rId4"/>
          <a:stretch>
            <a:fillRect/>
          </a:stretch>
        </p:blipFill>
        <p:spPr>
          <a:xfrm>
            <a:off x="1962150" y="957066"/>
            <a:ext cx="4663440" cy="5588951"/>
          </a:xfrm>
          <a:prstGeom prst="rect">
            <a:avLst/>
          </a:prstGeom>
        </p:spPr>
      </p:pic>
      <p:sp>
        <p:nvSpPr>
          <p:cNvPr id="7" name="TextBox 6"/>
          <p:cNvSpPr txBox="1"/>
          <p:nvPr/>
        </p:nvSpPr>
        <p:spPr>
          <a:xfrm>
            <a:off x="91440" y="6238240"/>
            <a:ext cx="1870710" cy="307777"/>
          </a:xfrm>
          <a:prstGeom prst="rect">
            <a:avLst/>
          </a:prstGeom>
          <a:solidFill>
            <a:srgbClr val="510000"/>
          </a:solidFill>
        </p:spPr>
        <p:txBody>
          <a:bodyPr wrap="square" rtlCol="0">
            <a:spAutoFit/>
          </a:bodyPr>
          <a:lstStyle/>
          <a:p>
            <a:r>
              <a:rPr lang="en-US" sz="1400" dirty="0" smtClean="0">
                <a:solidFill>
                  <a:schemeClr val="bg1"/>
                </a:solidFill>
                <a:latin typeface="+mj-lt"/>
              </a:rPr>
              <a:t>TRAIN PD @ TCALL</a:t>
            </a:r>
            <a:endParaRPr lang="en-US" sz="1400" dirty="0">
              <a:solidFill>
                <a:schemeClr val="bg1"/>
              </a:solidFill>
              <a:latin typeface="+mj-lt"/>
            </a:endParaRPr>
          </a:p>
        </p:txBody>
      </p:sp>
      <p:sp>
        <p:nvSpPr>
          <p:cNvPr id="6" name="TextBox 5"/>
          <p:cNvSpPr txBox="1"/>
          <p:nvPr/>
        </p:nvSpPr>
        <p:spPr>
          <a:xfrm>
            <a:off x="3929063" y="5412745"/>
            <a:ext cx="1485900" cy="246221"/>
          </a:xfrm>
          <a:prstGeom prst="rect">
            <a:avLst/>
          </a:prstGeom>
          <a:noFill/>
        </p:spPr>
        <p:txBody>
          <a:bodyPr wrap="square" rtlCol="0">
            <a:spAutoFit/>
          </a:bodyPr>
          <a:lstStyle/>
          <a:p>
            <a:r>
              <a:rPr lang="en-US" sz="1000" i="1" dirty="0" smtClean="0">
                <a:solidFill>
                  <a:schemeClr val="bg1"/>
                </a:solidFill>
                <a:latin typeface="Arial" panose="020B0604020202020204" pitchFamily="34" charset="0"/>
              </a:rPr>
              <a:t>Region 6</a:t>
            </a:r>
            <a:endParaRPr lang="en-US" sz="1000" i="1" dirty="0">
              <a:solidFill>
                <a:schemeClr val="bg1"/>
              </a:solidFill>
              <a:latin typeface="Arial" panose="020B0604020202020204" pitchFamily="34" charset="0"/>
            </a:endParaRPr>
          </a:p>
        </p:txBody>
      </p:sp>
      <p:sp>
        <p:nvSpPr>
          <p:cNvPr id="8" name="Rectangle 7"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1541276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Bio Screenshot"/>
          <p:cNvPicPr>
            <a:picLocks noChangeAspect="1"/>
          </p:cNvPicPr>
          <p:nvPr/>
        </p:nvPicPr>
        <p:blipFill>
          <a:blip r:embed="rId4"/>
          <a:stretch>
            <a:fillRect/>
          </a:stretch>
        </p:blipFill>
        <p:spPr>
          <a:xfrm>
            <a:off x="1839199" y="252363"/>
            <a:ext cx="5648674" cy="6217920"/>
          </a:xfrm>
          <a:prstGeom prst="rect">
            <a:avLst/>
          </a:prstGeom>
        </p:spPr>
      </p:pic>
      <p:sp>
        <p:nvSpPr>
          <p:cNvPr id="6" name="Left Arrow 5" title="Arrow"/>
          <p:cNvSpPr/>
          <p:nvPr/>
        </p:nvSpPr>
        <p:spPr>
          <a:xfrm rot="14121022">
            <a:off x="2471408" y="4592324"/>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Rectangle 6"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Bio</a:t>
            </a:r>
            <a:endParaRPr lang="en-US" dirty="0"/>
          </a:p>
        </p:txBody>
      </p:sp>
    </p:spTree>
    <p:custDataLst>
      <p:tags r:id="rId1"/>
    </p:custDataLst>
    <p:extLst>
      <p:ext uri="{BB962C8B-B14F-4D97-AF65-F5344CB8AC3E}">
        <p14:creationId xmlns:p14="http://schemas.microsoft.com/office/powerpoint/2010/main" val="257210957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Portal Transcript Screenshot"/>
          <p:cNvPicPr>
            <a:picLocks noChangeAspect="1"/>
          </p:cNvPicPr>
          <p:nvPr/>
        </p:nvPicPr>
        <p:blipFill>
          <a:blip r:embed="rId4"/>
          <a:stretch>
            <a:fillRect/>
          </a:stretch>
        </p:blipFill>
        <p:spPr>
          <a:xfrm>
            <a:off x="127000" y="703263"/>
            <a:ext cx="8869680" cy="5437740"/>
          </a:xfrm>
          <a:prstGeom prst="rect">
            <a:avLst/>
          </a:prstGeom>
        </p:spPr>
      </p:pic>
      <p:sp>
        <p:nvSpPr>
          <p:cNvPr id="6" name="Left Arrow 5" title="Arrow"/>
          <p:cNvSpPr/>
          <p:nvPr/>
        </p:nvSpPr>
        <p:spPr>
          <a:xfrm rot="12552989">
            <a:off x="895987" y="2072818"/>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Left Arrow 6" title="Arrow"/>
          <p:cNvSpPr/>
          <p:nvPr/>
        </p:nvSpPr>
        <p:spPr>
          <a:xfrm rot="14121022">
            <a:off x="2564809" y="2325295"/>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Left Arrow 7" title="Arrow"/>
          <p:cNvSpPr/>
          <p:nvPr/>
        </p:nvSpPr>
        <p:spPr>
          <a:xfrm rot="14121022">
            <a:off x="7185017" y="1684359"/>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9" name="Rectangle 8"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Transcript</a:t>
            </a:r>
            <a:endParaRPr lang="en-US" dirty="0"/>
          </a:p>
        </p:txBody>
      </p:sp>
    </p:spTree>
    <p:custDataLst>
      <p:tags r:id="rId1"/>
    </p:custDataLst>
    <p:extLst>
      <p:ext uri="{BB962C8B-B14F-4D97-AF65-F5344CB8AC3E}">
        <p14:creationId xmlns:p14="http://schemas.microsoft.com/office/powerpoint/2010/main" val="150885286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Transcript Screenshot"/>
          <p:cNvPicPr>
            <a:picLocks noChangeAspect="1"/>
          </p:cNvPicPr>
          <p:nvPr/>
        </p:nvPicPr>
        <p:blipFill>
          <a:blip r:embed="rId4"/>
          <a:stretch>
            <a:fillRect/>
          </a:stretch>
        </p:blipFill>
        <p:spPr>
          <a:xfrm>
            <a:off x="300085" y="1314451"/>
            <a:ext cx="8696278" cy="3605212"/>
          </a:xfrm>
          <a:prstGeom prst="rect">
            <a:avLst/>
          </a:prstGeom>
        </p:spPr>
      </p:pic>
      <p:sp>
        <p:nvSpPr>
          <p:cNvPr id="4" name="Left Arrow 3" title="Arrow"/>
          <p:cNvSpPr/>
          <p:nvPr/>
        </p:nvSpPr>
        <p:spPr>
          <a:xfrm rot="12382383">
            <a:off x="5813418" y="2467129"/>
            <a:ext cx="1293919" cy="382441"/>
          </a:xfrm>
          <a:prstGeom prst="leftArrow">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3" name="Title 2" hidden="1"/>
          <p:cNvSpPr>
            <a:spLocks noGrp="1"/>
          </p:cNvSpPr>
          <p:nvPr>
            <p:ph type="title" idx="4294967295"/>
          </p:nvPr>
        </p:nvSpPr>
        <p:spPr/>
        <p:txBody>
          <a:bodyPr/>
          <a:lstStyle/>
          <a:p>
            <a:r>
              <a:rPr lang="en-US" dirty="0" smtClean="0"/>
              <a:t>Transcript</a:t>
            </a:r>
            <a:endParaRPr lang="en-US" dirty="0"/>
          </a:p>
        </p:txBody>
      </p:sp>
    </p:spTree>
    <p:custDataLst>
      <p:tags r:id="rId1"/>
    </p:custDataLst>
    <p:extLst>
      <p:ext uri="{BB962C8B-B14F-4D97-AF65-F5344CB8AC3E}">
        <p14:creationId xmlns:p14="http://schemas.microsoft.com/office/powerpoint/2010/main" val="371423691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028700" y="1217613"/>
            <a:ext cx="3848100" cy="1569660"/>
          </a:xfrm>
          <a:prstGeom prst="rect">
            <a:avLst/>
          </a:prstGeom>
          <a:noFill/>
        </p:spPr>
        <p:txBody>
          <a:bodyPr wrap="square" rtlCol="0">
            <a:spAutoFit/>
          </a:bodyPr>
          <a:lstStyle/>
          <a:p>
            <a:pPr algn="ctr"/>
            <a:r>
              <a:rPr lang="en-US" sz="4800" dirty="0" smtClean="0">
                <a:latin typeface="Arial" panose="020B0604020202020204" pitchFamily="34" charset="0"/>
              </a:rPr>
              <a:t>Other Portal Questions</a:t>
            </a:r>
            <a:endParaRPr lang="en-US" sz="4800" dirty="0">
              <a:latin typeface="Arial" panose="020B0604020202020204" pitchFamily="34" charset="0"/>
            </a:endParaRPr>
          </a:p>
        </p:txBody>
      </p:sp>
      <p:pic>
        <p:nvPicPr>
          <p:cNvPr id="3" name="Picture 2" title="Lady Clip 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675" y="531812"/>
            <a:ext cx="3146584" cy="5640387"/>
          </a:xfrm>
          <a:prstGeom prst="rect">
            <a:avLst/>
          </a:prstGeom>
        </p:spPr>
      </p:pic>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Title 4" hidden="1"/>
          <p:cNvSpPr>
            <a:spLocks noGrp="1"/>
          </p:cNvSpPr>
          <p:nvPr>
            <p:ph type="title" idx="4294967295"/>
          </p:nvPr>
        </p:nvSpPr>
        <p:spPr/>
        <p:txBody>
          <a:bodyPr/>
          <a:lstStyle/>
          <a:p>
            <a:r>
              <a:rPr lang="en-US" dirty="0" smtClean="0"/>
              <a:t>Other Portal Questions</a:t>
            </a:r>
            <a:endParaRPr lang="en-US" dirty="0"/>
          </a:p>
        </p:txBody>
      </p:sp>
    </p:spTree>
    <p:custDataLst>
      <p:tags r:id="rId1"/>
    </p:custDataLst>
    <p:extLst>
      <p:ext uri="{BB962C8B-B14F-4D97-AF65-F5344CB8AC3E}">
        <p14:creationId xmlns:p14="http://schemas.microsoft.com/office/powerpoint/2010/main" val="236858774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274638"/>
            <a:ext cx="8229600" cy="1143000"/>
          </a:xfrm>
        </p:spPr>
        <p:txBody>
          <a:bodyPr>
            <a:normAutofit fontScale="90000"/>
          </a:bodyPr>
          <a:lstStyle/>
          <a:p>
            <a:r>
              <a:rPr lang="en-US" dirty="0" smtClean="0"/>
              <a:t>PD Coordinators can see _(whose)_ transcript</a:t>
            </a:r>
            <a:endParaRPr lang="en-US" dirty="0"/>
          </a:p>
        </p:txBody>
      </p:sp>
      <p:graphicFrame>
        <p:nvGraphicFramePr>
          <p:cNvPr id="4" name="TPChart" title="Answers Chart"/>
          <p:cNvGraphicFramePr>
            <a:graphicFrameLocks noChangeAspect="1"/>
          </p:cNvGraphicFramePr>
          <p:nvPr>
            <p:custDataLst>
              <p:tags r:id="rId3"/>
            </p:custDataLst>
            <p:extLst>
              <p:ext uri="{D42A27DB-BD31-4B8C-83A1-F6EECF244321}">
                <p14:modId xmlns:p14="http://schemas.microsoft.com/office/powerpoint/2010/main" val="1759445934"/>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6154" name="Chart" r:id="rId6" imgW="4572000" imgH="5143500" progId="MSGraph.Chart.8">
                  <p:embed followColorScheme="full"/>
                </p:oleObj>
              </mc:Choice>
              <mc:Fallback>
                <p:oleObj name="Chart" r:id="rId6" imgW="4572000" imgH="5143500" progId="MSGraph.Chart.8">
                  <p:embed followColorScheme="full"/>
                  <p:pic>
                    <p:nvPicPr>
                      <p:cNvPr id="0" name=""/>
                      <p:cNvPicPr/>
                      <p:nvPr/>
                    </p:nvPicPr>
                    <p:blipFill>
                      <a:blip r:embed="rId7"/>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457200" y="1600200"/>
            <a:ext cx="4114800" cy="4525963"/>
          </a:xfrm>
        </p:spPr>
        <p:txBody>
          <a:bodyPr>
            <a:noAutofit/>
          </a:bodyPr>
          <a:lstStyle/>
          <a:p>
            <a:pPr marL="514350" indent="-514350">
              <a:buFont typeface="Arial"/>
              <a:buAutoNum type="arabicPeriod"/>
            </a:pPr>
            <a:r>
              <a:rPr lang="en-US" dirty="0" smtClean="0"/>
              <a:t>Everyone in the system’s</a:t>
            </a:r>
          </a:p>
          <a:p>
            <a:pPr marL="514350" indent="-514350">
              <a:buFont typeface="Arial"/>
              <a:buAutoNum type="arabicPeriod"/>
            </a:pPr>
            <a:r>
              <a:rPr lang="en-US" dirty="0" smtClean="0"/>
              <a:t>Only theirs </a:t>
            </a:r>
          </a:p>
          <a:p>
            <a:pPr marL="514350" indent="-514350">
              <a:buFont typeface="Arial"/>
              <a:buAutoNum type="arabicPeriod"/>
            </a:pPr>
            <a:r>
              <a:rPr lang="en-US" dirty="0" smtClean="0"/>
              <a:t>Those where they are listed in the PD Portal as “Manager.”</a:t>
            </a: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2"/>
    </p:custDataLst>
    <p:extLst>
      <p:ext uri="{BB962C8B-B14F-4D97-AF65-F5344CB8AC3E}">
        <p14:creationId xmlns:p14="http://schemas.microsoft.com/office/powerpoint/2010/main" val="35384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PQuestion"/>
          <p:cNvSpPr>
            <a:spLocks noGrp="1"/>
          </p:cNvSpPr>
          <p:nvPr>
            <p:ph type="title"/>
          </p:nvPr>
        </p:nvSpPr>
        <p:spPr>
          <a:xfrm>
            <a:off x="457200" y="505619"/>
            <a:ext cx="8229600" cy="1143000"/>
          </a:xfrm>
        </p:spPr>
        <p:txBody>
          <a:bodyPr>
            <a:normAutofit fontScale="90000"/>
          </a:bodyPr>
          <a:lstStyle/>
          <a:p>
            <a:r>
              <a:rPr lang="en-US" dirty="0" smtClean="0"/>
              <a:t>PD Coordinators can assign training to people on their team.</a:t>
            </a:r>
            <a:endParaRPr lang="en-US" dirty="0"/>
          </a:p>
        </p:txBody>
      </p:sp>
      <p:graphicFrame>
        <p:nvGraphicFramePr>
          <p:cNvPr id="4" name="TPChart" title="Answers Shart"/>
          <p:cNvGraphicFramePr>
            <a:graphicFrameLocks noChangeAspect="1"/>
          </p:cNvGraphicFramePr>
          <p:nvPr>
            <p:custDataLst>
              <p:tags r:id="rId3"/>
            </p:custDataLst>
            <p:extLst>
              <p:ext uri="{D42A27DB-BD31-4B8C-83A1-F6EECF244321}">
                <p14:modId xmlns:p14="http://schemas.microsoft.com/office/powerpoint/2010/main" val="3112239505"/>
              </p:ext>
            </p:extLst>
          </p:nvPr>
        </p:nvGraphicFramePr>
        <p:xfrm>
          <a:off x="4508500" y="1651000"/>
          <a:ext cx="4572000" cy="5143500"/>
        </p:xfrm>
        <a:graphic>
          <a:graphicData uri="http://schemas.openxmlformats.org/presentationml/2006/ole">
            <mc:AlternateContent xmlns:mc="http://schemas.openxmlformats.org/markup-compatibility/2006">
              <mc:Choice xmlns:v="urn:schemas-microsoft-com:vml" Requires="v">
                <p:oleObj spid="_x0000_s7177" name="Chart" r:id="rId6" imgW="4572000" imgH="5143500" progId="MSGraph.Chart.8">
                  <p:embed followColorScheme="full"/>
                </p:oleObj>
              </mc:Choice>
              <mc:Fallback>
                <p:oleObj name="Chart" r:id="rId6" imgW="4572000" imgH="5143500" progId="MSGraph.Chart.8">
                  <p:embed followColorScheme="full"/>
                  <p:pic>
                    <p:nvPicPr>
                      <p:cNvPr id="0" name=""/>
                      <p:cNvPicPr/>
                      <p:nvPr/>
                    </p:nvPicPr>
                    <p:blipFill>
                      <a:blip r:embed="rId7"/>
                      <a:stretch>
                        <a:fillRect/>
                      </a:stretch>
                    </p:blipFill>
                    <p:spPr>
                      <a:xfrm>
                        <a:off x="4508500" y="1651000"/>
                        <a:ext cx="4572000" cy="5143500"/>
                      </a:xfrm>
                      <a:prstGeom prst="rect">
                        <a:avLst/>
                      </a:prstGeom>
                    </p:spPr>
                  </p:pic>
                </p:oleObj>
              </mc:Fallback>
            </mc:AlternateContent>
          </a:graphicData>
        </a:graphic>
      </p:graphicFrame>
      <p:sp>
        <p:nvSpPr>
          <p:cNvPr id="3" name="TPAnswers"/>
          <p:cNvSpPr>
            <a:spLocks noGrp="1"/>
          </p:cNvSpPr>
          <p:nvPr>
            <p:ph type="body" idx="1"/>
            <p:custDataLst>
              <p:tags r:id="rId4"/>
            </p:custDataLst>
          </p:nvPr>
        </p:nvSpPr>
        <p:spPr>
          <a:xfrm>
            <a:off x="685800" y="2268537"/>
            <a:ext cx="4114800" cy="4525963"/>
          </a:xfrm>
        </p:spPr>
        <p:txBody>
          <a:bodyPr>
            <a:noAutofit/>
          </a:bodyPr>
          <a:lstStyle/>
          <a:p>
            <a:pPr marL="514350" indent="-514350">
              <a:buFont typeface="Arial"/>
              <a:buAutoNum type="arabicPeriod"/>
            </a:pPr>
            <a:r>
              <a:rPr lang="en-US" dirty="0" smtClean="0"/>
              <a:t>True</a:t>
            </a:r>
          </a:p>
          <a:p>
            <a:pPr marL="514350" indent="-514350">
              <a:buFont typeface="Arial"/>
              <a:buAutoNum type="arabicPeriod"/>
            </a:pPr>
            <a:r>
              <a:rPr lang="en-US" dirty="0" smtClean="0"/>
              <a:t>False</a:t>
            </a:r>
            <a:endParaRPr lang="en-US" dirty="0"/>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2"/>
    </p:custDataLst>
    <p:extLst>
      <p:ext uri="{BB962C8B-B14F-4D97-AF65-F5344CB8AC3E}">
        <p14:creationId xmlns:p14="http://schemas.microsoft.com/office/powerpoint/2010/main" val="372138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92500" lnSpcReduction="10000"/>
          </a:bodyPr>
          <a:lstStyle/>
          <a:p>
            <a:r>
              <a:rPr lang="en-US" dirty="0"/>
              <a:t>5.6.16.8	Staff employed in the first quarter of a Program Year and not completing mandatory PD are not eligible to perform AEFLA grant-funded activities in the next Program Year without Agency approval.</a:t>
            </a:r>
          </a:p>
          <a:p>
            <a:r>
              <a:rPr lang="en-US" dirty="0"/>
              <a:t>5.6.16.9	Program Directors must participate in two (2) grants administration and technical assistance meetings coordinated by the Agency. </a:t>
            </a:r>
          </a:p>
          <a:p>
            <a:endParaRPr lang="en-US" dirty="0"/>
          </a:p>
        </p:txBody>
      </p:sp>
      <p:sp>
        <p:nvSpPr>
          <p:cNvPr id="4" name="Explosion 1 3"/>
          <p:cNvSpPr/>
          <p:nvPr/>
        </p:nvSpPr>
        <p:spPr>
          <a:xfrm>
            <a:off x="573995" y="846138"/>
            <a:ext cx="7996010" cy="5386388"/>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dirty="0" smtClean="0">
                <a:latin typeface="Arial" panose="020B0604020202020204" pitchFamily="34" charset="0"/>
              </a:rPr>
              <a:t>Bottom Line:</a:t>
            </a:r>
          </a:p>
          <a:p>
            <a:pPr algn="ctr"/>
            <a:r>
              <a:rPr lang="en-US" sz="4400" dirty="0" smtClean="0">
                <a:latin typeface="Arial" panose="020B0604020202020204" pitchFamily="34" charset="0"/>
              </a:rPr>
              <a:t>No PD = No Job!</a:t>
            </a:r>
            <a:endParaRPr lang="en-US" sz="4400"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2969364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268514" y="408895"/>
            <a:ext cx="8229600" cy="1143000"/>
          </a:xfrm>
        </p:spPr>
        <p:txBody>
          <a:bodyPr>
            <a:noAutofit/>
          </a:bodyPr>
          <a:lstStyle/>
          <a:p>
            <a:pPr marL="0" marR="0">
              <a:lnSpc>
                <a:spcPct val="107000"/>
              </a:lnSpc>
              <a:spcBef>
                <a:spcPts val="0"/>
              </a:spcBef>
              <a:spcAft>
                <a:spcPts val="0"/>
              </a:spcAft>
            </a:pPr>
            <a:r>
              <a:rPr lang="en-US" sz="4800" dirty="0">
                <a:solidFill>
                  <a:srgbClr val="7B0000"/>
                </a:solidFill>
                <a:ea typeface="+mn-ea"/>
                <a:cs typeface="+mn-cs"/>
              </a:rPr>
              <a:t>Talent </a:t>
            </a:r>
            <a:r>
              <a:rPr lang="en-US" sz="4800" dirty="0" smtClean="0">
                <a:solidFill>
                  <a:srgbClr val="7B0000"/>
                </a:solidFill>
                <a:ea typeface="+mn-ea"/>
                <a:cs typeface="+mn-cs"/>
              </a:rPr>
              <a:t>Search</a:t>
            </a:r>
            <a:endParaRPr lang="en-US" sz="4800" dirty="0"/>
          </a:p>
        </p:txBody>
      </p:sp>
      <p:sp>
        <p:nvSpPr>
          <p:cNvPr id="5" name="Content Placeholder 4"/>
          <p:cNvSpPr>
            <a:spLocks noGrp="1"/>
          </p:cNvSpPr>
          <p:nvPr>
            <p:ph idx="1"/>
          </p:nvPr>
        </p:nvSpPr>
        <p:spPr>
          <a:xfrm>
            <a:off x="2362200" y="1551895"/>
            <a:ext cx="6477000" cy="4135967"/>
          </a:xfrm>
        </p:spPr>
        <p:txBody>
          <a:bodyPr>
            <a:normAutofit fontScale="92500"/>
          </a:bodyPr>
          <a:lstStyle/>
          <a:p>
            <a:pPr lvl="0">
              <a:spcBef>
                <a:spcPts val="0"/>
              </a:spcBef>
              <a:buFont typeface="Arial" panose="020B0604020202020204" pitchFamily="34" charset="0"/>
              <a:buChar char="•"/>
              <a:tabLst>
                <a:tab pos="457200" algn="l"/>
              </a:tabLst>
            </a:pPr>
            <a:r>
              <a:rPr lang="en-US" u="sng" dirty="0">
                <a:solidFill>
                  <a:srgbClr val="332C2C"/>
                </a:solidFill>
              </a:rPr>
              <a:t>Looking for Tech Savvy Talent </a:t>
            </a:r>
            <a:r>
              <a:rPr lang="en-US" dirty="0">
                <a:solidFill>
                  <a:srgbClr val="332C2C"/>
                </a:solidFill>
              </a:rPr>
              <a:t>to present Tech and </a:t>
            </a:r>
            <a:r>
              <a:rPr lang="en-US" dirty="0" smtClean="0">
                <a:solidFill>
                  <a:srgbClr val="332C2C"/>
                </a:solidFill>
              </a:rPr>
              <a:t>Tell</a:t>
            </a:r>
            <a:r>
              <a:rPr lang="en-US" dirty="0">
                <a:solidFill>
                  <a:srgbClr val="332C2C"/>
                </a:solidFill>
              </a:rPr>
              <a:t> </a:t>
            </a:r>
            <a:r>
              <a:rPr lang="en-US" dirty="0" smtClean="0">
                <a:solidFill>
                  <a:srgbClr val="332C2C"/>
                </a:solidFill>
              </a:rPr>
              <a:t>webinars</a:t>
            </a:r>
            <a:endParaRPr lang="en-US" dirty="0">
              <a:cs typeface="Times New Roman" panose="02020603050405020304" pitchFamily="18" charset="0"/>
            </a:endParaRPr>
          </a:p>
          <a:p>
            <a:pPr lvl="0">
              <a:spcBef>
                <a:spcPts val="0"/>
              </a:spcBef>
              <a:buFont typeface="Arial" panose="020B0604020202020204" pitchFamily="34" charset="0"/>
              <a:buChar char="•"/>
              <a:tabLst>
                <a:tab pos="457200" algn="l"/>
              </a:tabLst>
            </a:pPr>
            <a:r>
              <a:rPr lang="en-US" u="sng" dirty="0">
                <a:solidFill>
                  <a:srgbClr val="332C2C"/>
                </a:solidFill>
              </a:rPr>
              <a:t>Contract Trainer Database update</a:t>
            </a:r>
            <a:r>
              <a:rPr lang="en-US" dirty="0">
                <a:solidFill>
                  <a:srgbClr val="332C2C"/>
                </a:solidFill>
              </a:rPr>
              <a:t>: New year brings renewals. Letters going out to existing CTDB trainers inviting them to reapply</a:t>
            </a:r>
            <a:endParaRPr lang="en-US" dirty="0">
              <a:cs typeface="Times New Roman" panose="02020603050405020304" pitchFamily="18" charset="0"/>
            </a:endParaRPr>
          </a:p>
          <a:p>
            <a:pPr marL="0" marR="0">
              <a:lnSpc>
                <a:spcPct val="107000"/>
              </a:lnSpc>
              <a:spcBef>
                <a:spcPts val="0"/>
              </a:spcBef>
              <a:spcAft>
                <a:spcPts val="800"/>
              </a:spcAft>
            </a:pPr>
            <a:r>
              <a:rPr lang="en-US" u="sng" dirty="0">
                <a:solidFill>
                  <a:srgbClr val="332C2C"/>
                </a:solidFill>
              </a:rPr>
              <a:t>Any other great trainers </a:t>
            </a:r>
            <a:r>
              <a:rPr lang="en-US" dirty="0">
                <a:solidFill>
                  <a:srgbClr val="332C2C"/>
                </a:solidFill>
              </a:rPr>
              <a:t>who might </a:t>
            </a:r>
            <a:r>
              <a:rPr lang="en-US" dirty="0" smtClean="0">
                <a:solidFill>
                  <a:srgbClr val="332C2C"/>
                </a:solidFill>
              </a:rPr>
              <a:t>	be interested </a:t>
            </a:r>
            <a:r>
              <a:rPr lang="en-US" dirty="0">
                <a:solidFill>
                  <a:srgbClr val="332C2C"/>
                </a:solidFill>
              </a:rPr>
              <a:t>in </a:t>
            </a:r>
            <a:r>
              <a:rPr lang="en-US" dirty="0" smtClean="0">
                <a:solidFill>
                  <a:srgbClr val="332C2C"/>
                </a:solidFill>
              </a:rPr>
              <a:t>applying?</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US" dirty="0"/>
          </a:p>
        </p:txBody>
      </p:sp>
      <p:sp>
        <p:nvSpPr>
          <p:cNvPr id="6" name="Rectangle 5"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pic>
        <p:nvPicPr>
          <p:cNvPr id="2" name="Picture 1" title="Dude Clip 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14" y="187186"/>
            <a:ext cx="1905000" cy="6171390"/>
          </a:xfrm>
          <a:prstGeom prst="rect">
            <a:avLst/>
          </a:prstGeom>
        </p:spPr>
      </p:pic>
    </p:spTree>
    <p:custDataLst>
      <p:tags r:id="rId1"/>
    </p:custDataLst>
    <p:extLst>
      <p:ext uri="{BB962C8B-B14F-4D97-AF65-F5344CB8AC3E}">
        <p14:creationId xmlns:p14="http://schemas.microsoft.com/office/powerpoint/2010/main" val="200187034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solidFill>
                  <a:srgbClr val="7B0000"/>
                </a:solidFill>
                <a:latin typeface="Arial" panose="020B0604020202020204" pitchFamily="34" charset="0"/>
                <a:ea typeface="+mn-ea"/>
                <a:cs typeface="+mn-cs"/>
              </a:rPr>
              <a:t>Upcoming Events</a:t>
            </a:r>
            <a:endParaRPr lang="en-US" dirty="0"/>
          </a:p>
        </p:txBody>
      </p:sp>
      <p:sp>
        <p:nvSpPr>
          <p:cNvPr id="5" name="Content Placeholder 4"/>
          <p:cNvSpPr>
            <a:spLocks noGrp="1"/>
          </p:cNvSpPr>
          <p:nvPr>
            <p:ph idx="1"/>
          </p:nvPr>
        </p:nvSpPr>
        <p:spPr>
          <a:xfrm>
            <a:off x="457200" y="1162050"/>
            <a:ext cx="8229600" cy="4574117"/>
          </a:xfrm>
        </p:spPr>
        <p:txBody>
          <a:bodyPr>
            <a:normAutofit lnSpcReduction="10000"/>
          </a:bodyPr>
          <a:lstStyle/>
          <a:p>
            <a:pPr marL="0" indent="0">
              <a:spcBef>
                <a:spcPts val="0"/>
              </a:spcBef>
              <a:buNone/>
            </a:pPr>
            <a:r>
              <a:rPr lang="en-US" sz="2400" b="1" dirty="0" smtClean="0">
                <a:solidFill>
                  <a:srgbClr val="332C2C"/>
                </a:solidFill>
                <a:latin typeface="+mj-lt"/>
              </a:rPr>
              <a:t>Sept </a:t>
            </a:r>
            <a:r>
              <a:rPr lang="en-US" sz="2400" b="1" dirty="0">
                <a:solidFill>
                  <a:srgbClr val="332C2C"/>
                </a:solidFill>
                <a:latin typeface="+mj-lt"/>
              </a:rPr>
              <a:t>22-23 AND Sept 29-30</a:t>
            </a:r>
            <a:endParaRPr lang="en-US" sz="2400" b="1" dirty="0">
              <a:latin typeface="+mj-lt"/>
              <a:ea typeface="Times New Roman" panose="02020603050405020304" pitchFamily="18" charset="0"/>
              <a:cs typeface="Times New Roman" panose="02020603050405020304" pitchFamily="18" charset="0"/>
            </a:endParaRPr>
          </a:p>
          <a:p>
            <a:pPr marL="0" indent="0">
              <a:spcBef>
                <a:spcPts val="0"/>
              </a:spcBef>
              <a:buNone/>
            </a:pPr>
            <a:r>
              <a:rPr lang="en-US" sz="2300" b="1" dirty="0" smtClean="0">
                <a:solidFill>
                  <a:srgbClr val="332C2C"/>
                </a:solidFill>
              </a:rPr>
              <a:t>	TWSVR </a:t>
            </a:r>
            <a:r>
              <a:rPr lang="en-US" sz="2300" dirty="0" smtClean="0">
                <a:solidFill>
                  <a:srgbClr val="332C2C"/>
                </a:solidFill>
              </a:rPr>
              <a:t>(</a:t>
            </a:r>
            <a:r>
              <a:rPr lang="en-US" sz="2300" dirty="0" smtClean="0">
                <a:solidFill>
                  <a:srgbClr val="332C2C"/>
                </a:solidFill>
                <a:latin typeface="+mj-lt"/>
              </a:rPr>
              <a:t>Texas </a:t>
            </a:r>
            <a:r>
              <a:rPr lang="en-US" sz="2300" dirty="0">
                <a:solidFill>
                  <a:srgbClr val="332C2C"/>
                </a:solidFill>
                <a:latin typeface="+mj-lt"/>
              </a:rPr>
              <a:t>Workforce Solution Vocational </a:t>
            </a:r>
            <a:r>
              <a:rPr lang="en-US" sz="2300" dirty="0" smtClean="0">
                <a:solidFill>
                  <a:srgbClr val="332C2C"/>
                </a:solidFill>
                <a:latin typeface="+mj-lt"/>
              </a:rPr>
              <a:t>	Rehabilitation</a:t>
            </a:r>
            <a:r>
              <a:rPr lang="en-US" sz="2300" dirty="0">
                <a:solidFill>
                  <a:srgbClr val="332C2C"/>
                </a:solidFill>
                <a:latin typeface="+mj-lt"/>
              </a:rPr>
              <a:t>) Tech and </a:t>
            </a:r>
            <a:r>
              <a:rPr lang="en-US" sz="2300" dirty="0" smtClean="0">
                <a:solidFill>
                  <a:srgbClr val="332C2C"/>
                </a:solidFill>
                <a:latin typeface="+mj-lt"/>
              </a:rPr>
              <a:t>Tell</a:t>
            </a:r>
            <a:r>
              <a:rPr lang="en-US" sz="2300" dirty="0">
                <a:solidFill>
                  <a:srgbClr val="332C2C"/>
                </a:solidFill>
                <a:latin typeface="+mj-lt"/>
              </a:rPr>
              <a:t> </a:t>
            </a:r>
            <a:r>
              <a:rPr lang="en-US" sz="2300" dirty="0" smtClean="0">
                <a:solidFill>
                  <a:srgbClr val="332C2C"/>
                </a:solidFill>
                <a:latin typeface="+mj-lt"/>
              </a:rPr>
              <a:t>webinars </a:t>
            </a:r>
            <a:r>
              <a:rPr lang="en-US" sz="2300" dirty="0">
                <a:solidFill>
                  <a:srgbClr val="332C2C"/>
                </a:solidFill>
                <a:latin typeface="+mj-lt"/>
              </a:rPr>
              <a:t>(open to anyone) </a:t>
            </a:r>
            <a:endParaRPr lang="en-US" sz="2300" dirty="0" smtClean="0">
              <a:solidFill>
                <a:srgbClr val="332C2C"/>
              </a:solidFill>
              <a:latin typeface="+mj-lt"/>
            </a:endParaRPr>
          </a:p>
          <a:p>
            <a:pPr>
              <a:spcBef>
                <a:spcPts val="0"/>
              </a:spcBef>
            </a:pPr>
            <a:endParaRPr lang="en-US" sz="2300" dirty="0">
              <a:latin typeface="+mj-lt"/>
              <a:ea typeface="Times New Roman" panose="02020603050405020304" pitchFamily="18" charset="0"/>
            </a:endParaRPr>
          </a:p>
          <a:p>
            <a:pPr marL="0" indent="0">
              <a:spcBef>
                <a:spcPts val="0"/>
              </a:spcBef>
              <a:buNone/>
              <a:tabLst>
                <a:tab pos="457200" algn="l"/>
              </a:tabLst>
            </a:pPr>
            <a:r>
              <a:rPr lang="en-US" sz="2400" b="1" dirty="0">
                <a:solidFill>
                  <a:srgbClr val="332C2C"/>
                </a:solidFill>
                <a:latin typeface="+mj-lt"/>
              </a:rPr>
              <a:t>October</a:t>
            </a:r>
            <a:endParaRPr lang="en-US" sz="2400" b="1" dirty="0">
              <a:latin typeface="+mj-lt"/>
              <a:ea typeface="Times New Roman" panose="02020603050405020304" pitchFamily="18" charset="0"/>
              <a:cs typeface="Times New Roman" panose="02020603050405020304" pitchFamily="18" charset="0"/>
            </a:endParaRPr>
          </a:p>
          <a:p>
            <a:pPr marL="0" indent="0">
              <a:spcBef>
                <a:spcPts val="0"/>
              </a:spcBef>
              <a:buNone/>
            </a:pPr>
            <a:r>
              <a:rPr lang="en-US" sz="2400" dirty="0">
                <a:solidFill>
                  <a:srgbClr val="332C2C"/>
                </a:solidFill>
                <a:latin typeface="+mj-lt"/>
              </a:rPr>
              <a:t>	Conflict Resolution and Dealing with Difficult People – 	Dr</a:t>
            </a:r>
            <a:r>
              <a:rPr lang="en-US" sz="2400" dirty="0" smtClean="0">
                <a:solidFill>
                  <a:srgbClr val="332C2C"/>
                </a:solidFill>
                <a:latin typeface="+mj-lt"/>
              </a:rPr>
              <a:t>.	Derek </a:t>
            </a:r>
            <a:r>
              <a:rPr lang="en-US" sz="2400" dirty="0">
                <a:solidFill>
                  <a:srgbClr val="332C2C"/>
                </a:solidFill>
                <a:latin typeface="+mj-lt"/>
              </a:rPr>
              <a:t>Crews (open to all Program Managers) </a:t>
            </a:r>
            <a:r>
              <a:rPr lang="en-US" sz="2400" dirty="0" smtClean="0">
                <a:solidFill>
                  <a:srgbClr val="332C2C"/>
                </a:solidFill>
                <a:latin typeface="+mj-lt"/>
              </a:rPr>
              <a:t>date 	and </a:t>
            </a:r>
            <a:r>
              <a:rPr lang="en-US" sz="2400" dirty="0">
                <a:solidFill>
                  <a:srgbClr val="332C2C"/>
                </a:solidFill>
                <a:latin typeface="+mj-lt"/>
              </a:rPr>
              <a:t>time </a:t>
            </a:r>
            <a:r>
              <a:rPr lang="en-US" sz="2400" dirty="0" smtClean="0">
                <a:solidFill>
                  <a:srgbClr val="332C2C"/>
                </a:solidFill>
                <a:latin typeface="+mj-lt"/>
              </a:rPr>
              <a:t>	TBD</a:t>
            </a:r>
          </a:p>
          <a:p>
            <a:pPr>
              <a:spcBef>
                <a:spcPts val="0"/>
              </a:spcBef>
            </a:pPr>
            <a:endParaRPr lang="en-US" sz="2400" dirty="0">
              <a:latin typeface="+mj-lt"/>
              <a:ea typeface="Times New Roman" panose="02020603050405020304" pitchFamily="18" charset="0"/>
            </a:endParaRPr>
          </a:p>
          <a:p>
            <a:pPr>
              <a:spcBef>
                <a:spcPts val="0"/>
              </a:spcBef>
              <a:tabLst>
                <a:tab pos="457200" algn="l"/>
              </a:tabLst>
            </a:pPr>
            <a:r>
              <a:rPr lang="en-US" sz="2400" b="1" dirty="0">
                <a:solidFill>
                  <a:srgbClr val="332C2C"/>
                </a:solidFill>
                <a:latin typeface="+mj-lt"/>
              </a:rPr>
              <a:t>No date set </a:t>
            </a:r>
            <a:r>
              <a:rPr lang="en-US" sz="2400" b="1" dirty="0" smtClean="0">
                <a:solidFill>
                  <a:srgbClr val="332C2C"/>
                </a:solidFill>
                <a:latin typeface="+mj-lt"/>
              </a:rPr>
              <a:t>yet</a:t>
            </a:r>
          </a:p>
          <a:p>
            <a:pPr marL="0" indent="0">
              <a:spcBef>
                <a:spcPts val="0"/>
              </a:spcBef>
              <a:buNone/>
            </a:pPr>
            <a:r>
              <a:rPr lang="en-US" sz="2400" dirty="0" smtClean="0">
                <a:solidFill>
                  <a:srgbClr val="332C2C"/>
                </a:solidFill>
                <a:latin typeface="+mj-lt"/>
              </a:rPr>
              <a:t>	TABE </a:t>
            </a:r>
            <a:r>
              <a:rPr lang="en-US" sz="2400" dirty="0" err="1">
                <a:solidFill>
                  <a:srgbClr val="332C2C"/>
                </a:solidFill>
                <a:latin typeface="+mj-lt"/>
              </a:rPr>
              <a:t>Clas</a:t>
            </a:r>
            <a:r>
              <a:rPr lang="en-US" sz="2400" dirty="0">
                <a:solidFill>
                  <a:srgbClr val="332C2C"/>
                </a:solidFill>
                <a:latin typeface="+mj-lt"/>
              </a:rPr>
              <a:t>-e Overview Webinar (open to anyone</a:t>
            </a:r>
            <a:r>
              <a:rPr lang="en-US" sz="2400" dirty="0" smtClean="0">
                <a:solidFill>
                  <a:srgbClr val="332C2C"/>
                </a:solidFill>
                <a:latin typeface="+mj-lt"/>
              </a:rPr>
              <a:t>)</a:t>
            </a:r>
          </a:p>
          <a:p>
            <a:pPr>
              <a:spcBef>
                <a:spcPts val="0"/>
              </a:spcBef>
            </a:pPr>
            <a:endParaRPr lang="en-US" sz="2400" dirty="0">
              <a:latin typeface="+mj-lt"/>
              <a:ea typeface="Times New Roman" panose="02020603050405020304" pitchFamily="18" charset="0"/>
            </a:endParaRPr>
          </a:p>
          <a:p>
            <a:pPr>
              <a:spcBef>
                <a:spcPts val="0"/>
              </a:spcBef>
              <a:tabLst>
                <a:tab pos="457200" algn="l"/>
              </a:tabLst>
            </a:pPr>
            <a:r>
              <a:rPr lang="en-US" sz="2400" b="1" dirty="0">
                <a:solidFill>
                  <a:srgbClr val="332C2C"/>
                </a:solidFill>
                <a:latin typeface="+mj-lt"/>
              </a:rPr>
              <a:t>Request from Dr. Glenda Rose </a:t>
            </a:r>
            <a:r>
              <a:rPr lang="en-US" sz="2400" dirty="0">
                <a:solidFill>
                  <a:srgbClr val="332C2C"/>
                </a:solidFill>
                <a:latin typeface="+mj-lt"/>
              </a:rPr>
              <a:t>– Campus Tech training </a:t>
            </a:r>
            <a:endParaRPr lang="en-US" sz="2400" dirty="0">
              <a:latin typeface="+mj-lt"/>
              <a:ea typeface="Times New Roman" panose="02020603050405020304" pitchFamily="18" charset="0"/>
              <a:cs typeface="Times New Roman" panose="02020603050405020304" pitchFamily="18" charset="0"/>
            </a:endParaRPr>
          </a:p>
          <a:p>
            <a:pPr marL="0" indent="0">
              <a:buNone/>
            </a:pPr>
            <a:endParaRPr lang="en-US" sz="2300" dirty="0">
              <a:latin typeface="+mj-lt"/>
            </a:endParaRPr>
          </a:p>
        </p:txBody>
      </p:sp>
      <p:sp>
        <p:nvSpPr>
          <p:cNvPr id="6" name="Rectangle 5"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90971463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45032" y="429684"/>
            <a:ext cx="5929645" cy="1143000"/>
          </a:xfrm>
        </p:spPr>
        <p:txBody>
          <a:bodyPr/>
          <a:lstStyle/>
          <a:p>
            <a:r>
              <a:rPr lang="en-US" dirty="0" smtClean="0"/>
              <a:t>Final Questions</a:t>
            </a:r>
            <a:endParaRPr lang="en-US" dirty="0"/>
          </a:p>
        </p:txBody>
      </p:sp>
      <p:sp>
        <p:nvSpPr>
          <p:cNvPr id="3" name="Content Placeholder 2"/>
          <p:cNvSpPr>
            <a:spLocks noGrp="1"/>
          </p:cNvSpPr>
          <p:nvPr>
            <p:ph idx="1"/>
          </p:nvPr>
        </p:nvSpPr>
        <p:spPr>
          <a:xfrm>
            <a:off x="2290430" y="2419351"/>
            <a:ext cx="6038850" cy="1638300"/>
          </a:xfrm>
        </p:spPr>
        <p:txBody>
          <a:bodyPr>
            <a:normAutofit/>
          </a:bodyPr>
          <a:lstStyle/>
          <a:p>
            <a:pPr marL="0" indent="0" algn="ctr">
              <a:buNone/>
            </a:pPr>
            <a:r>
              <a:rPr lang="en-US" sz="4400" dirty="0" smtClean="0"/>
              <a:t>Thank you for </a:t>
            </a:r>
          </a:p>
          <a:p>
            <a:pPr marL="0" indent="0" algn="ctr">
              <a:buNone/>
            </a:pPr>
            <a:r>
              <a:rPr lang="en-US" sz="4400" dirty="0" smtClean="0"/>
              <a:t>being here!</a:t>
            </a:r>
            <a:endParaRPr lang="en-US" sz="4400" dirty="0"/>
          </a:p>
        </p:txBody>
      </p:sp>
      <p:pic>
        <p:nvPicPr>
          <p:cNvPr id="4" name="Picture 3" title="Hip Lady Clip Art"/>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 y="658283"/>
            <a:ext cx="1833230" cy="6019800"/>
          </a:xfrm>
          <a:prstGeom prst="rect">
            <a:avLst/>
          </a:prstGeom>
        </p:spPr>
      </p:pic>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6097932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2" title="PD Model"/>
          <p:cNvPicPr>
            <a:picLocks noChangeAspect="1"/>
          </p:cNvPicPr>
          <p:nvPr/>
        </p:nvPicPr>
        <p:blipFill>
          <a:blip r:embed="rId4"/>
          <a:stretch>
            <a:fillRect/>
          </a:stretch>
        </p:blipFill>
        <p:spPr>
          <a:xfrm>
            <a:off x="1962150" y="957066"/>
            <a:ext cx="4663440" cy="5588951"/>
          </a:xfrm>
          <a:prstGeom prst="rect">
            <a:avLst/>
          </a:prstGeom>
        </p:spPr>
      </p:pic>
      <p:sp>
        <p:nvSpPr>
          <p:cNvPr id="3" name="Hexagon 2" title="Hexagon"/>
          <p:cNvSpPr/>
          <p:nvPr/>
        </p:nvSpPr>
        <p:spPr>
          <a:xfrm>
            <a:off x="3500438" y="1385888"/>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4" name="Hexagon 3" title="Hexagon"/>
          <p:cNvSpPr/>
          <p:nvPr/>
        </p:nvSpPr>
        <p:spPr>
          <a:xfrm>
            <a:off x="2038351" y="2171703"/>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5" name="Hexagon 4" title="Hexagon"/>
          <p:cNvSpPr/>
          <p:nvPr/>
        </p:nvSpPr>
        <p:spPr>
          <a:xfrm>
            <a:off x="2038351" y="3801549"/>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6" name="Hexagon 5" title="Hexagon"/>
          <p:cNvSpPr/>
          <p:nvPr/>
        </p:nvSpPr>
        <p:spPr>
          <a:xfrm>
            <a:off x="4934903" y="2178848"/>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7" name="Hexagon 6" title="Hexagon"/>
          <p:cNvSpPr/>
          <p:nvPr/>
        </p:nvSpPr>
        <p:spPr>
          <a:xfrm>
            <a:off x="4922997" y="3780119"/>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8" name="Hexagon 7" title="Hexagon"/>
          <p:cNvSpPr/>
          <p:nvPr/>
        </p:nvSpPr>
        <p:spPr>
          <a:xfrm>
            <a:off x="3500438" y="4573079"/>
            <a:ext cx="1614487" cy="1400175"/>
          </a:xfrm>
          <a:prstGeom prst="hexagon">
            <a:avLst/>
          </a:prstGeom>
          <a:solidFill>
            <a:schemeClr val="accent2">
              <a:lumMod val="20000"/>
              <a:lumOff val="8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10" name="Title 9"/>
          <p:cNvSpPr>
            <a:spLocks noGrp="1"/>
          </p:cNvSpPr>
          <p:nvPr>
            <p:ph type="title"/>
          </p:nvPr>
        </p:nvSpPr>
        <p:spPr>
          <a:xfrm>
            <a:off x="457200" y="60723"/>
            <a:ext cx="8229600" cy="1143000"/>
          </a:xfrm>
        </p:spPr>
        <p:txBody>
          <a:bodyPr>
            <a:normAutofit/>
          </a:bodyPr>
          <a:lstStyle/>
          <a:p>
            <a:r>
              <a:rPr lang="en-US" sz="4000" dirty="0" smtClean="0">
                <a:solidFill>
                  <a:schemeClr val="accent1">
                    <a:lumMod val="90000"/>
                    <a:lumOff val="10000"/>
                  </a:schemeClr>
                </a:solidFill>
              </a:rPr>
              <a:t>TRAIN PD @ TCALL</a:t>
            </a:r>
            <a:endParaRPr lang="en-US" sz="4000" dirty="0">
              <a:solidFill>
                <a:schemeClr val="accent1">
                  <a:lumMod val="90000"/>
                  <a:lumOff val="10000"/>
                </a:schemeClr>
              </a:solidFill>
            </a:endParaRPr>
          </a:p>
        </p:txBody>
      </p:sp>
      <p:sp>
        <p:nvSpPr>
          <p:cNvPr id="11" name="Rectangle 10"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360864723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title="Website Screenshot"/>
          <p:cNvPicPr>
            <a:picLocks noChangeAspect="1"/>
          </p:cNvPicPr>
          <p:nvPr/>
        </p:nvPicPr>
        <p:blipFill>
          <a:blip r:embed="rId4"/>
          <a:stretch>
            <a:fillRect/>
          </a:stretch>
        </p:blipFill>
        <p:spPr>
          <a:xfrm>
            <a:off x="0" y="0"/>
            <a:ext cx="9144000" cy="6858000"/>
          </a:xfrm>
          <a:prstGeom prst="rect">
            <a:avLst/>
          </a:prstGeom>
        </p:spPr>
      </p:pic>
      <p:sp>
        <p:nvSpPr>
          <p:cNvPr id="3" name="Title 2"/>
          <p:cNvSpPr>
            <a:spLocks noGrp="1"/>
          </p:cNvSpPr>
          <p:nvPr>
            <p:ph type="title"/>
          </p:nvPr>
        </p:nvSpPr>
        <p:spPr>
          <a:xfrm>
            <a:off x="2425700" y="295276"/>
            <a:ext cx="8229600" cy="1143000"/>
          </a:xfrm>
        </p:spPr>
        <p:txBody>
          <a:bodyPr/>
          <a:lstStyle/>
          <a:p>
            <a:r>
              <a:rPr lang="en-US" dirty="0" smtClean="0">
                <a:solidFill>
                  <a:schemeClr val="bg1">
                    <a:lumMod val="95000"/>
                  </a:schemeClr>
                </a:solidFill>
              </a:rPr>
              <a:t>The New Website</a:t>
            </a:r>
            <a:endParaRPr lang="en-US" dirty="0">
              <a:solidFill>
                <a:schemeClr val="bg1">
                  <a:lumMod val="95000"/>
                </a:schemeClr>
              </a:solidFill>
            </a:endParaRPr>
          </a:p>
        </p:txBody>
      </p:sp>
    </p:spTree>
    <p:custDataLst>
      <p:tags r:id="rId1"/>
    </p:custDataLst>
    <p:extLst>
      <p:ext uri="{BB962C8B-B14F-4D97-AF65-F5344CB8AC3E}">
        <p14:creationId xmlns:p14="http://schemas.microsoft.com/office/powerpoint/2010/main" val="13614540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marL="0" marR="0">
              <a:spcBef>
                <a:spcPts val="0"/>
              </a:spcBef>
              <a:spcAft>
                <a:spcPts val="0"/>
              </a:spcAft>
            </a:pPr>
            <a:r>
              <a:rPr lang="en-US" dirty="0">
                <a:solidFill>
                  <a:schemeClr val="accent1">
                    <a:lumMod val="90000"/>
                    <a:lumOff val="10000"/>
                  </a:schemeClr>
                </a:solidFill>
                <a:latin typeface="Arial" panose="020B0604020202020204" pitchFamily="34" charset="0"/>
                <a:ea typeface="Times New Roman" panose="02020603050405020304" pitchFamily="18" charset="0"/>
                <a:cs typeface="Times New Roman" panose="02020603050405020304" pitchFamily="18" charset="0"/>
              </a:rPr>
              <a:t>Before we begin…</a:t>
            </a:r>
            <a:r>
              <a:rPr lang="en-US" sz="1050" dirty="0">
                <a:solidFill>
                  <a:schemeClr val="accent1">
                    <a:lumMod val="90000"/>
                    <a:lumOff val="10000"/>
                  </a:schemeClr>
                </a:solidFill>
                <a:latin typeface="Times New Roman" panose="02020603050405020304" pitchFamily="18" charset="0"/>
                <a:ea typeface="Times New Roman" panose="02020603050405020304" pitchFamily="18" charset="0"/>
              </a:rPr>
              <a:t/>
            </a:r>
            <a:br>
              <a:rPr lang="en-US" sz="1050" dirty="0">
                <a:solidFill>
                  <a:schemeClr val="accent1">
                    <a:lumMod val="90000"/>
                    <a:lumOff val="10000"/>
                  </a:schemeClr>
                </a:solidFill>
                <a:latin typeface="Times New Roman" panose="02020603050405020304" pitchFamily="18" charset="0"/>
                <a:ea typeface="Times New Roman" panose="02020603050405020304" pitchFamily="18" charset="0"/>
              </a:rPr>
            </a:br>
            <a:endParaRPr lang="en-US" dirty="0">
              <a:solidFill>
                <a:schemeClr val="accent1">
                  <a:lumMod val="90000"/>
                  <a:lumOff val="10000"/>
                </a:schemeClr>
              </a:solidFill>
            </a:endParaRPr>
          </a:p>
        </p:txBody>
      </p:sp>
      <p:sp>
        <p:nvSpPr>
          <p:cNvPr id="7" name="Content Placeholder 6"/>
          <p:cNvSpPr>
            <a:spLocks noGrp="1"/>
          </p:cNvSpPr>
          <p:nvPr>
            <p:ph idx="1"/>
          </p:nvPr>
        </p:nvSpPr>
        <p:spPr/>
        <p:txBody>
          <a:bodyPr/>
          <a:lstStyle/>
          <a:p>
            <a:pPr marL="0" marR="0" indent="0">
              <a:spcBef>
                <a:spcPts val="0"/>
              </a:spcBef>
              <a:spcAft>
                <a:spcPts val="0"/>
              </a:spcAft>
              <a:buNone/>
            </a:pPr>
            <a:r>
              <a:rPr lang="en-US" dirty="0">
                <a:solidFill>
                  <a:srgbClr val="510000"/>
                </a:solidFill>
                <a:ea typeface="Calibri" panose="020F0502020204030204" pitchFamily="34" charset="0"/>
              </a:rPr>
              <a:t>Any alterations, additions, or deletions to the terms of this grant award required by changes in federal or state law or by regulations </a:t>
            </a:r>
            <a:r>
              <a:rPr lang="en-US" u="sng" dirty="0">
                <a:solidFill>
                  <a:srgbClr val="510000"/>
                </a:solidFill>
                <a:ea typeface="Calibri" panose="020F0502020204030204" pitchFamily="34" charset="0"/>
              </a:rPr>
              <a:t>are automatically incorporated into this grant award</a:t>
            </a:r>
            <a:r>
              <a:rPr lang="en-US" dirty="0">
                <a:solidFill>
                  <a:srgbClr val="510000"/>
                </a:solidFill>
                <a:ea typeface="Calibri" panose="020F0502020204030204" pitchFamily="34" charset="0"/>
              </a:rPr>
              <a:t> without written amendment hereto, and shall become effective on the date designated by such law or regulation</a:t>
            </a:r>
            <a:endParaRPr lang="en-US" sz="1400" dirty="0">
              <a:latin typeface="Times New Roman" panose="02020603050405020304" pitchFamily="18" charset="0"/>
              <a:ea typeface="Times New Roman" panose="02020603050405020304" pitchFamily="18" charset="0"/>
            </a:endParaRPr>
          </a:p>
          <a:p>
            <a:pPr marL="0" indent="0">
              <a:buNone/>
            </a:pPr>
            <a:endParaRPr lang="en-US" dirty="0"/>
          </a:p>
        </p:txBody>
      </p:sp>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414773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b="1" dirty="0">
                <a:solidFill>
                  <a:srgbClr val="510000"/>
                </a:solidFill>
              </a:rPr>
              <a:t>Unpacking PD Grant-specific Requirements</a:t>
            </a:r>
            <a:endParaRPr lang="en-US" dirty="0">
              <a:solidFill>
                <a:srgbClr val="510000"/>
              </a:solidFill>
            </a:endParaRPr>
          </a:p>
        </p:txBody>
      </p:sp>
      <p:sp>
        <p:nvSpPr>
          <p:cNvPr id="3" name="Content Placeholder 2"/>
          <p:cNvSpPr>
            <a:spLocks noGrp="1"/>
          </p:cNvSpPr>
          <p:nvPr>
            <p:ph idx="1"/>
          </p:nvPr>
        </p:nvSpPr>
        <p:spPr/>
        <p:txBody>
          <a:bodyPr>
            <a:normAutofit fontScale="70000" lnSpcReduction="20000"/>
          </a:bodyPr>
          <a:lstStyle/>
          <a:p>
            <a:r>
              <a:rPr lang="en-US" dirty="0"/>
              <a:t>5.6.16	Professional Development. The Grantee shall provide Professional Development (PD) as outlined below and described in the Texas Adult Education Professional Development and Program Support System that may be found on the Agency’s AEL website http://</a:t>
            </a:r>
            <a:r>
              <a:rPr lang="en-US" dirty="0" smtClean="0"/>
              <a:t>www-tcall.tamu.edu/twcael/pdi.htm . </a:t>
            </a:r>
            <a:r>
              <a:rPr lang="en-US" dirty="0"/>
              <a:t>At the discretion of the Commission, additional funds may be provided for PD in subsequent years.</a:t>
            </a:r>
          </a:p>
          <a:p>
            <a:pPr lvl="1"/>
            <a:r>
              <a:rPr lang="en-US" dirty="0"/>
              <a:t>5.6.16.1	Utilizing state leadership funds, the Grantee must propose the number of staff and percentage of time dedicated to the delivery of PD services, including the services of a Local PD Coordinator.  The Grantee must fund, at a minimum, the equivalent of a twenty percent (20%) Full Time Equivalent staff member to act as the Local PD Coordinator to deliver PD services to the AEL Program.</a:t>
            </a:r>
          </a:p>
          <a:p>
            <a:endParaRPr lang="en-US" dirty="0"/>
          </a:p>
        </p:txBody>
      </p:sp>
      <p:sp>
        <p:nvSpPr>
          <p:cNvPr id="4" name="Explosion 1 3"/>
          <p:cNvSpPr/>
          <p:nvPr/>
        </p:nvSpPr>
        <p:spPr>
          <a:xfrm>
            <a:off x="1200150" y="846138"/>
            <a:ext cx="6743700" cy="5386388"/>
          </a:xfrm>
          <a:prstGeom prst="irregularSeal1">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dirty="0" smtClean="0">
                <a:latin typeface="Arial" panose="020B0604020202020204" pitchFamily="34" charset="0"/>
              </a:rPr>
              <a:t>Bottom Line:</a:t>
            </a:r>
          </a:p>
          <a:p>
            <a:pPr algn="ctr"/>
            <a:r>
              <a:rPr lang="en-US" sz="2400" dirty="0" smtClean="0">
                <a:latin typeface="Arial" panose="020B0604020202020204" pitchFamily="34" charset="0"/>
              </a:rPr>
              <a:t>MUST have a PD Coordinator at the minimum of 20% FTE</a:t>
            </a:r>
            <a:endParaRPr lang="en-US" sz="2400" dirty="0">
              <a:latin typeface="Arial" panose="020B0604020202020204" pitchFamily="34" charset="0"/>
            </a:endParaRPr>
          </a:p>
        </p:txBody>
      </p:sp>
      <p:sp>
        <p:nvSpPr>
          <p:cNvPr id="5" name="Rectangle 4"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35660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b="1" dirty="0">
                <a:solidFill>
                  <a:srgbClr val="510000"/>
                </a:solidFill>
              </a:rPr>
              <a:t>Unpacking PD Grant-specific Requirements</a:t>
            </a:r>
            <a:endParaRPr lang="en-US" sz="3600" dirty="0">
              <a:solidFill>
                <a:srgbClr val="510000"/>
              </a:solidFill>
            </a:endParaRPr>
          </a:p>
        </p:txBody>
      </p:sp>
      <p:sp>
        <p:nvSpPr>
          <p:cNvPr id="3" name="Content Placeholder 2"/>
          <p:cNvSpPr>
            <a:spLocks noGrp="1"/>
          </p:cNvSpPr>
          <p:nvPr>
            <p:ph idx="1"/>
          </p:nvPr>
        </p:nvSpPr>
        <p:spPr/>
        <p:txBody>
          <a:bodyPr>
            <a:normAutofit lnSpcReduction="10000"/>
          </a:bodyPr>
          <a:lstStyle/>
          <a:p>
            <a:pPr lvl="1"/>
            <a:r>
              <a:rPr lang="en-US" dirty="0"/>
              <a:t>5.6.16.1.1	The Local PD Coordinator </a:t>
            </a:r>
            <a:r>
              <a:rPr lang="en-US" u="sng" dirty="0"/>
              <a:t>shall not be </a:t>
            </a:r>
            <a:r>
              <a:rPr lang="en-US" dirty="0"/>
              <a:t>the Director of the Grantee. </a:t>
            </a:r>
          </a:p>
          <a:p>
            <a:pPr lvl="1"/>
            <a:r>
              <a:rPr lang="en-US" dirty="0"/>
              <a:t>5.6.16.1.2	The Local PD Coordinator serves as the Grantee’s </a:t>
            </a:r>
            <a:r>
              <a:rPr lang="en-US" u="sng" dirty="0"/>
              <a:t>PD point of contact</a:t>
            </a:r>
            <a:r>
              <a:rPr lang="en-US" dirty="0"/>
              <a:t> for the Agency and the PD Center.</a:t>
            </a:r>
          </a:p>
          <a:p>
            <a:pPr lvl="1"/>
            <a:r>
              <a:rPr lang="en-US" dirty="0"/>
              <a:t>5.6.16.1.3	The Local PD Coordinator shall collaborate with their assigned PD Center Specialist, AEL Program Director, and Agency staff as necessary to ensure that PD needs of the Grantee are met</a:t>
            </a:r>
            <a:r>
              <a:rPr lang="en-US" dirty="0" smtClean="0"/>
              <a:t>.</a:t>
            </a:r>
            <a:endParaRPr lang="en-US" dirty="0"/>
          </a:p>
        </p:txBody>
      </p:sp>
      <p:sp>
        <p:nvSpPr>
          <p:cNvPr id="4" name="Rectangle 3"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Tree>
    <p:custDataLst>
      <p:tags r:id="rId1"/>
    </p:custDataLst>
    <p:extLst>
      <p:ext uri="{BB962C8B-B14F-4D97-AF65-F5344CB8AC3E}">
        <p14:creationId xmlns:p14="http://schemas.microsoft.com/office/powerpoint/2010/main" val="19489990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PChart" title="Tier 1 Table"/>
          <p:cNvGraphicFramePr>
            <a:graphicFrameLocks noChangeAspect="1"/>
          </p:cNvGraphicFramePr>
          <p:nvPr>
            <p:custDataLst>
              <p:tags r:id="rId3"/>
            </p:custDataLst>
            <p:extLst>
              <p:ext uri="{D42A27DB-BD31-4B8C-83A1-F6EECF244321}">
                <p14:modId xmlns:p14="http://schemas.microsoft.com/office/powerpoint/2010/main" val="410426138"/>
              </p:ext>
            </p:extLst>
          </p:nvPr>
        </p:nvGraphicFramePr>
        <p:xfrm>
          <a:off x="5346700" y="2268537"/>
          <a:ext cx="3206750" cy="3607594"/>
        </p:xfrm>
        <a:graphic>
          <a:graphicData uri="http://schemas.openxmlformats.org/presentationml/2006/ole">
            <mc:AlternateContent xmlns:mc="http://schemas.openxmlformats.org/markup-compatibility/2006">
              <mc:Choice xmlns:v="urn:schemas-microsoft-com:vml" Requires="v">
                <p:oleObj spid="_x0000_s2063" name="Chart" r:id="rId6" imgW="4572000" imgH="5143500" progId="MSGraph.Chart.8">
                  <p:embed followColorScheme="full"/>
                </p:oleObj>
              </mc:Choice>
              <mc:Fallback>
                <p:oleObj name="Chart" r:id="rId6" imgW="4572000" imgH="5143500" progId="MSGraph.Chart.8">
                  <p:embed followColorScheme="full"/>
                  <p:pic>
                    <p:nvPicPr>
                      <p:cNvPr id="0" name=""/>
                      <p:cNvPicPr/>
                      <p:nvPr/>
                    </p:nvPicPr>
                    <p:blipFill>
                      <a:blip r:embed="rId7"/>
                      <a:stretch>
                        <a:fillRect/>
                      </a:stretch>
                    </p:blipFill>
                    <p:spPr>
                      <a:xfrm>
                        <a:off x="5346700" y="2268537"/>
                        <a:ext cx="3206750" cy="3607594"/>
                      </a:xfrm>
                      <a:prstGeom prst="rect">
                        <a:avLst/>
                      </a:prstGeom>
                    </p:spPr>
                  </p:pic>
                </p:oleObj>
              </mc:Fallback>
            </mc:AlternateContent>
          </a:graphicData>
        </a:graphic>
      </p:graphicFrame>
      <p:sp>
        <p:nvSpPr>
          <p:cNvPr id="6" name="TPQuestion"/>
          <p:cNvSpPr txBox="1">
            <a:spLocks/>
          </p:cNvSpPr>
          <p:nvPr/>
        </p:nvSpPr>
        <p:spPr>
          <a:xfrm>
            <a:off x="609600" y="427038"/>
            <a:ext cx="8229600" cy="1143000"/>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smtClean="0"/>
              <a:t>Tier 1 training includes the following:</a:t>
            </a:r>
            <a:endParaRPr lang="en-US" dirty="0"/>
          </a:p>
        </p:txBody>
      </p:sp>
      <p:sp>
        <p:nvSpPr>
          <p:cNvPr id="3" name="TPAnswers"/>
          <p:cNvSpPr>
            <a:spLocks noGrp="1"/>
          </p:cNvSpPr>
          <p:nvPr>
            <p:ph type="body" idx="1"/>
            <p:custDataLst>
              <p:tags r:id="rId4"/>
            </p:custDataLst>
          </p:nvPr>
        </p:nvSpPr>
        <p:spPr>
          <a:xfrm>
            <a:off x="393700" y="2268537"/>
            <a:ext cx="4953000" cy="4525963"/>
          </a:xfrm>
        </p:spPr>
        <p:txBody>
          <a:bodyPr>
            <a:noAutofit/>
          </a:bodyPr>
          <a:lstStyle/>
          <a:p>
            <a:pPr marL="514350" indent="-514350">
              <a:buFont typeface="Arial"/>
              <a:buAutoNum type="arabicPeriod"/>
            </a:pPr>
            <a:r>
              <a:rPr lang="en-US" dirty="0" smtClean="0"/>
              <a:t>Student Intake</a:t>
            </a:r>
          </a:p>
          <a:p>
            <a:pPr marL="514350" indent="-514350">
              <a:buFont typeface="Arial"/>
              <a:buAutoNum type="arabicPeriod"/>
            </a:pPr>
            <a:r>
              <a:rPr lang="en-US" dirty="0"/>
              <a:t>Career </a:t>
            </a:r>
            <a:r>
              <a:rPr lang="en-US" dirty="0" smtClean="0"/>
              <a:t>Awareness</a:t>
            </a:r>
          </a:p>
          <a:p>
            <a:pPr marL="514350" indent="-514350">
              <a:buFont typeface="Arial"/>
              <a:buAutoNum type="arabicPeriod"/>
            </a:pPr>
            <a:r>
              <a:rPr lang="en-US" dirty="0" smtClean="0"/>
              <a:t>Numeracy Instruction</a:t>
            </a:r>
          </a:p>
          <a:p>
            <a:pPr marL="514350" indent="-514350">
              <a:buFont typeface="Arial"/>
              <a:buAutoNum type="arabicPeriod"/>
            </a:pPr>
            <a:r>
              <a:rPr lang="en-US" dirty="0" smtClean="0"/>
              <a:t>1 &amp; 2 only</a:t>
            </a:r>
            <a:endParaRPr lang="en-US" dirty="0"/>
          </a:p>
        </p:txBody>
      </p:sp>
      <p:sp>
        <p:nvSpPr>
          <p:cNvPr id="9" name="Rectangle 8" title="Box"/>
          <p:cNvSpPr/>
          <p:nvPr/>
        </p:nvSpPr>
        <p:spPr>
          <a:xfrm>
            <a:off x="0" y="-4124"/>
            <a:ext cx="9144000" cy="191310"/>
          </a:xfrm>
          <a:prstGeom prst="rect">
            <a:avLst/>
          </a:prstGeom>
          <a:solidFill>
            <a:srgbClr val="1D336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endParaRPr>
          </a:p>
        </p:txBody>
      </p:sp>
      <p:sp>
        <p:nvSpPr>
          <p:cNvPr id="2" name="Title 1" hidden="1"/>
          <p:cNvSpPr>
            <a:spLocks noGrp="1"/>
          </p:cNvSpPr>
          <p:nvPr>
            <p:ph type="title"/>
          </p:nvPr>
        </p:nvSpPr>
        <p:spPr/>
        <p:txBody>
          <a:bodyPr/>
          <a:lstStyle/>
          <a:p>
            <a:r>
              <a:rPr lang="en-US" dirty="0" smtClean="0"/>
              <a:t>Tier 1 Training</a:t>
            </a:r>
            <a:endParaRPr lang="en-US" dirty="0"/>
          </a:p>
        </p:txBody>
      </p:sp>
    </p:spTree>
    <p:custDataLst>
      <p:tags r:id="rId2"/>
    </p:custDataLst>
    <p:extLst>
      <p:ext uri="{BB962C8B-B14F-4D97-AF65-F5344CB8AC3E}">
        <p14:creationId xmlns:p14="http://schemas.microsoft.com/office/powerpoint/2010/main" val="428014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repeatDur="0" restart="never"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 grpId="0"/>
    </p:bld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BULLETTYPE" val="3"/>
  <p:tag name="RESPCOUNTERSTYLE" val="-1"/>
  <p:tag name="INPUTSOURCE" val="1"/>
  <p:tag name="BACKUPMAINTENANCE" val="7"/>
  <p:tag name="ROTATIONINTERVAL" val="2"/>
  <p:tag name="RACERSMAXDISPLAYED" val="5"/>
  <p:tag name="TEAMSINLEADERBOARD" val="5"/>
  <p:tag name="BUBBLEVALUEFORMAT" val="0.0"/>
  <p:tag name="CUSTOMCELLFORECOLOR" val="-16777216"/>
  <p:tag name="CUSTOMCELLBACKCOLOR4" val="-8355712"/>
  <p:tag name="DISPLAYDEVICEID" val="True"/>
  <p:tag name="GRIDSIZE" val="{Width=800, Height=600}"/>
  <p:tag name="CHARTLABELS" val="1"/>
  <p:tag name="INCLUDEPPT" val="True"/>
  <p:tag name="REALTIMEBACKUP" val="False"/>
  <p:tag name="CHARTSCALE" val="True"/>
  <p:tag name="FIBINCLUDEOTHER" val="True"/>
  <p:tag name="PRRESPONSE3" val="8"/>
  <p:tag name="PRRESPONSE7" val="4"/>
  <p:tag name="SHOWFLASHWARNING" val="True"/>
  <p:tag name="SHOWBARVISIBLE" val="True"/>
  <p:tag name="ANSWERNOWSTYLE" val="-1"/>
  <p:tag name="RESPTABLESTYLE" val="-1"/>
  <p:tag name="BACKUPSESSIONS" val="True"/>
  <p:tag name="AUTOUPDATEALIASES" val="True"/>
  <p:tag name="SKIPREMAININGRACESLIDES" val="True"/>
  <p:tag name="BUBBLESIZEVISIBLE" val="True"/>
  <p:tag name="CUSTOMCELLBACKCOLOR1" val="-657956"/>
  <p:tag name="DISPLAYNAME" val="True"/>
  <p:tag name="AUTOSIZEGRID" val="True"/>
  <p:tag name="RESETCHARTS" val="True"/>
  <p:tag name="CORRECTPOINTVALUE" val="1"/>
  <p:tag name="AUTOADJUSTPARTRANGE" val="True"/>
  <p:tag name="FIBDISPLAYKEYWORDS" val="True"/>
  <p:tag name="PRRESPONSE5" val="6"/>
  <p:tag name="PRRESPONSE10" val="1"/>
  <p:tag name="USESECONDARYMONITOR" val="True"/>
  <p:tag name="COUNTDOWNSTYLE" val="-1"/>
  <p:tag name="ALLOWDUPLICATES" val="False"/>
  <p:tag name="STDCHART" val="1"/>
  <p:tag name="MAXRESPONDERS" val="5"/>
  <p:tag name="CUSTOMGRIDBACKCOLOR" val="-722948"/>
  <p:tag name="DISPLAYDEVICENUMBER" val="True"/>
  <p:tag name="POLLINGCYCLE" val="2"/>
  <p:tag name="ALLOWUSERFEEDBACK" val="True"/>
  <p:tag name="ADVANCEDSETTINGSVIEW" val="False"/>
  <p:tag name="PRRESPONSE2" val="9"/>
  <p:tag name="PRRESPONSE9" val="2"/>
  <p:tag name="SAVECSVWITHSESSION" val="True"/>
  <p:tag name="COUNTDOWNSECONDS" val="10"/>
  <p:tag name="REVIEWONLY" val="False"/>
  <p:tag name="BUBBLENAMEVISIBLE" val="True"/>
  <p:tag name="CUSTOMCELLBACKCOLOR3" val="-268652"/>
  <p:tag name="GRIDPOSITION" val="1"/>
  <p:tag name="INCORRECTPOINTVALUE" val="0"/>
  <p:tag name="FIBNUMRESULTS" val="5"/>
  <p:tag name="PRRESPONSE8" val="3"/>
  <p:tag name="CSVFORMAT" val="0"/>
  <p:tag name="CHARTVALUEFORMAT" val="0%"/>
  <p:tag name="PARTICIPANTSINLEADERBOARD" val="5"/>
  <p:tag name="USESCHEMECOLORS" val="True"/>
  <p:tag name="INCLUDENONRESPONDERS" val="False"/>
  <p:tag name="FIBDISPLAYRESULTS" val="True"/>
  <p:tag name="ALWAYSOPENPOLL" val="False"/>
  <p:tag name="RESPCOUNTERFORMAT" val="0"/>
  <p:tag name="RACEANIMATIONSPEED" val="3"/>
  <p:tag name="GRIDOPACITY" val="90"/>
  <p:tag name="REALTIMEBACKUPPATH" val="(None)"/>
  <p:tag name="PRRESPONSE6" val="5"/>
  <p:tag name="NUMRESPONSES" val="1"/>
  <p:tag name="DEFAULTNUMTEAMS" val="5"/>
  <p:tag name="MULTIRESPDIVISOR" val="1"/>
  <p:tag name="TPVERSION" val="2008"/>
  <p:tag name="RACEENDPOINTS" val="100"/>
  <p:tag name="CHARTCOLORS" val="0"/>
  <p:tag name="POWERPOINTVERSION" val="15.0"/>
  <p:tag name="CUSTOMCELLBACKCOLOR2" val="-13395457"/>
  <p:tag name="PRRESPONSE4" val="7"/>
  <p:tag name="GRIDROTATIONINTERVAL" val="2"/>
  <p:tag name="AUTOADVANCE" val="False"/>
  <p:tag name="ANSWERNOWTEXT" val="Answer Now"/>
  <p:tag name="BUBBLEGROUPING" val="3"/>
  <p:tag name="PRRESPONSE1" val="10"/>
  <p:tag name="ZEROBASED" val="False"/>
  <p:tag name="DELIMITERS" val="3.1"/>
  <p:tag name="TPFULLVERSION" val="4.2.4.1012"/>
  <p:tag name="INCLUDESESSION" val="True"/>
  <p:tag name="LUIDIAENABLED" val="False"/>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Lst>
</file>

<file path=ppt/tags/tag11.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Lst>
</file>

<file path=ppt/tags/tag1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Lst>
</file>

<file path=ppt/tags/tag1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Lst>
</file>

<file path=ppt/tags/tag1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18.xml><?xml version="1.0" encoding="utf-8"?>
<p:tagLst xmlns:a="http://schemas.openxmlformats.org/drawingml/2006/main" xmlns:r="http://schemas.openxmlformats.org/officeDocument/2006/relationships" xmlns:p="http://schemas.openxmlformats.org/presentationml/2006/main">
  <p:tag name="SLIDEGUID" val="EBE266350DC94D83A5A89D07EC728DBB"/>
  <p:tag name="SLIDEID" val="EBE266350DC94D83A5A89D07EC728DBB"/>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Tier 1 training includes the following:"/>
  <p:tag name="ANSWERSALIAS" val="Student Intake|smicln|Career Awareness|smicln|Numeracy Instruction|smicln|1 &amp; 2 only"/>
  <p:tag name="RESPONSESGATHERED" val="True"/>
  <p:tag name="TOTALRESPONSES" val="8"/>
  <p:tag name="RESPONSECOUNT" val="8"/>
  <p:tag name="SLICED" val="False"/>
  <p:tag name="RESPONSES" val="2;2;4;4;3;2;1;1;"/>
  <p:tag name="CHARTSTRINGSTD" val="2 3 1 2"/>
  <p:tag name="CHARTSTRINGREV" val="2 1 3 2"/>
  <p:tag name="CHARTSTRINGSTDPER" val="0.25 0.375 0.125 0.25"/>
  <p:tag name="CHARTSTRINGREVPER" val="0.25 0.125 0.375 0.25"/>
  <p:tag name="VALUES" val="No Value|smicln|No Value|smicln|No Value|smicln|No Value"/>
</p:tagLst>
</file>

<file path=ppt/tags/tag19.xml><?xml version="1.0" encoding="utf-8"?>
<p:tagLst xmlns:a="http://schemas.openxmlformats.org/drawingml/2006/main" xmlns:r="http://schemas.openxmlformats.org/officeDocument/2006/relationships" xmlns:p="http://schemas.openxmlformats.org/presentationml/2006/main">
  <p:tag name="CHARTTYPE" val="0"/>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Lst>
</file>

<file path=ppt/tags/tag20.xml><?xml version="1.0" encoding="utf-8"?>
<p:tagLst xmlns:a="http://schemas.openxmlformats.org/drawingml/2006/main" xmlns:r="http://schemas.openxmlformats.org/officeDocument/2006/relationships" xmlns:p="http://schemas.openxmlformats.org/presentationml/2006/main">
  <p:tag name="ANSWERBULLETS" val="3"/>
  <p:tag name="OLDNUMANSWERS" val="4"/>
  <p:tag name="TEXTLENGTH" val="63"/>
  <p:tag name="FONTSIZE" val="32"/>
  <p:tag name="BULLETTYPE" val="ppBulletArabicPeriod"/>
  <p:tag name="ANSWERTEXT" val="Student Intake&#10;Career Awareness&#10;Numeracy Instruction&#10;1 &amp; 2 only"/>
</p:tagLst>
</file>

<file path=ppt/tags/tag21.xml><?xml version="1.0" encoding="utf-8"?>
<p:tagLst xmlns:a="http://schemas.openxmlformats.org/drawingml/2006/main" xmlns:r="http://schemas.openxmlformats.org/officeDocument/2006/relationships" xmlns:p="http://schemas.openxmlformats.org/presentationml/2006/main">
  <p:tag name="SLIDEGUID" val="96286E7F419A48B294559F9F5D97842C"/>
  <p:tag name="SLIDEID" val="96286E7F419A48B294559F9F5D97842C"/>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QUESTIONALIAS" val="What is your opinion?"/>
  <p:tag name="ANSWERSALIAS" val="True|smicln|False"/>
  <p:tag name="DELIMITERS" val="3.1"/>
  <p:tag name="VALUEFORMAT" val="0%"/>
  <p:tag name="RESPONSESGATHERED" val="True"/>
  <p:tag name="TOTALRESPONSES" val="8"/>
  <p:tag name="RESPONSECOUNT" val="8"/>
  <p:tag name="SLICED" val="False"/>
  <p:tag name="RESPONSES" val="2;2;1;2;2;1;2;1;"/>
  <p:tag name="CHARTSTRINGSTD" val="3 5"/>
  <p:tag name="CHARTSTRINGREV" val="5 3"/>
  <p:tag name="CHARTSTRINGSTDPER" val="0.375 0.625"/>
  <p:tag name="CHARTSTRINGREVPER" val="0.625 0.375"/>
  <p:tag name="VALUES" val="No Value|smicln|No Value"/>
</p:tagLst>
</file>

<file path=ppt/tags/tag22.xml><?xml version="1.0" encoding="utf-8"?>
<p:tagLst xmlns:a="http://schemas.openxmlformats.org/drawingml/2006/main" xmlns:r="http://schemas.openxmlformats.org/officeDocument/2006/relationships" xmlns:p="http://schemas.openxmlformats.org/presentationml/2006/main">
  <p:tag name="CHARTTYPE" val="0"/>
</p:tagLst>
</file>

<file path=ppt/tags/tag23.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24.xml><?xml version="1.0" encoding="utf-8"?>
<p:tagLst xmlns:a="http://schemas.openxmlformats.org/drawingml/2006/main" xmlns:r="http://schemas.openxmlformats.org/officeDocument/2006/relationships" xmlns:p="http://schemas.openxmlformats.org/presentationml/2006/main">
  <p:tag name="SLIDEGUID" val="C06CCD03A15B4FAA8B6AE0278E7471B3"/>
  <p:tag name="SLIDEID" val="C06CCD03A15B4FAA8B6AE0278E7471B3"/>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Which of the following topics is covered in the TRAIN PD Institutes?"/>
  <p:tag name="ANSWERSALIAS" val="Distance Learning|smicln|Fishing for Dummies|smicln|Career Pathways|smicln|Literacy Instruction|smicln|#1,3 &amp; 4 only"/>
  <p:tag name="RESPONSESGATHERED" val="True"/>
  <p:tag name="TOTALRESPONSES" val="8"/>
  <p:tag name="RESPONSECOUNT" val="8"/>
  <p:tag name="SLICED" val="False"/>
  <p:tag name="RESPONSES" val="4;2;5;5;3;2;2;3;"/>
  <p:tag name="CHARTSTRINGSTD" val="0 3 2 1 2"/>
  <p:tag name="CHARTSTRINGREV" val="2 1 2 3 0"/>
  <p:tag name="CHARTSTRINGSTDPER" val="0 0.375 0.25 0.125 0.25"/>
  <p:tag name="CHARTSTRINGREVPER" val="0.25 0.125 0.25 0.375 0"/>
  <p:tag name="VALUES" val="No Value|smicln|No Value|smicln|No Value|smicln|No Value|smicln|No Value"/>
</p:tagLst>
</file>

<file path=ppt/tags/tag25.xml><?xml version="1.0" encoding="utf-8"?>
<p:tagLst xmlns:a="http://schemas.openxmlformats.org/drawingml/2006/main" xmlns:r="http://schemas.openxmlformats.org/officeDocument/2006/relationships" xmlns:p="http://schemas.openxmlformats.org/presentationml/2006/main">
  <p:tag name="CHARTTYPE" val="0"/>
</p:tagLst>
</file>

<file path=ppt/tags/tag26.xml><?xml version="1.0" encoding="utf-8"?>
<p:tagLst xmlns:a="http://schemas.openxmlformats.org/drawingml/2006/main" xmlns:r="http://schemas.openxmlformats.org/officeDocument/2006/relationships" xmlns:p="http://schemas.openxmlformats.org/presentationml/2006/main">
  <p:tag name="ANSWERBULLETS" val="3"/>
  <p:tag name="OLDNUMANSWERS" val="5"/>
  <p:tag name="TEXTLENGTH" val="88"/>
  <p:tag name="FONTSIZE" val="32"/>
  <p:tag name="BULLETTYPE" val="ppBulletArabicPeriod"/>
  <p:tag name="ANSWERTEXT" val="Distance Learning&#10;Fishing for Dummies&#10;Career Pathways&#10;Literacy Instruction&#10;#1,3 &amp; 4 only"/>
</p:tagLst>
</file>

<file path=ppt/tags/tag27.xml><?xml version="1.0" encoding="utf-8"?>
<p:tagLst xmlns:a="http://schemas.openxmlformats.org/drawingml/2006/main" xmlns:r="http://schemas.openxmlformats.org/officeDocument/2006/relationships" xmlns:p="http://schemas.openxmlformats.org/presentationml/2006/main">
  <p:tag name="NOPREFERENCE" val="False"/>
</p:tagLst>
</file>

<file path=ppt/tags/tag2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29.xml><?xml version="1.0" encoding="utf-8"?>
<p:tagLst xmlns:a="http://schemas.openxmlformats.org/drawingml/2006/main" xmlns:r="http://schemas.openxmlformats.org/officeDocument/2006/relationships" xmlns:p="http://schemas.openxmlformats.org/presentationml/2006/main">
  <p:tag name="NOPREFERENCE" val="False"/>
</p:tagLst>
</file>

<file path=ppt/tags/tag3.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1.xml><?xml version="1.0" encoding="utf-8"?>
<p:tagLst xmlns:a="http://schemas.openxmlformats.org/drawingml/2006/main" xmlns:r="http://schemas.openxmlformats.org/officeDocument/2006/relationships" xmlns:p="http://schemas.openxmlformats.org/presentationml/2006/main">
  <p:tag name="NOPREFERENCE" val="False"/>
</p:tagLst>
</file>

<file path=ppt/tags/tag3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3.xml><?xml version="1.0" encoding="utf-8"?>
<p:tagLst xmlns:a="http://schemas.openxmlformats.org/drawingml/2006/main" xmlns:r="http://schemas.openxmlformats.org/officeDocument/2006/relationships" xmlns:p="http://schemas.openxmlformats.org/presentationml/2006/main">
  <p:tag name="NOPREFERENCE" val="False"/>
</p:tagLst>
</file>

<file path=ppt/tags/tag3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5.xml><?xml version="1.0" encoding="utf-8"?>
<p:tagLst xmlns:a="http://schemas.openxmlformats.org/drawingml/2006/main" xmlns:r="http://schemas.openxmlformats.org/officeDocument/2006/relationships" xmlns:p="http://schemas.openxmlformats.org/presentationml/2006/main">
  <p:tag name="NOPREFERENCE" val="False"/>
</p:tagLst>
</file>

<file path=ppt/tags/tag3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7.xml><?xml version="1.0" encoding="utf-8"?>
<p:tagLst xmlns:a="http://schemas.openxmlformats.org/drawingml/2006/main" xmlns:r="http://schemas.openxmlformats.org/officeDocument/2006/relationships" xmlns:p="http://schemas.openxmlformats.org/presentationml/2006/main">
  <p:tag name="NOPREFERENCE" val="False"/>
</p:tagLst>
</file>

<file path=ppt/tags/tag3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39.xml><?xml version="1.0" encoding="utf-8"?>
<p:tagLst xmlns:a="http://schemas.openxmlformats.org/drawingml/2006/main" xmlns:r="http://schemas.openxmlformats.org/officeDocument/2006/relationships" xmlns:p="http://schemas.openxmlformats.org/presentationml/2006/main">
  <p:tag name="NOPREFERENCE" val="False"/>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Lst>
</file>

<file path=ppt/tags/tag4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1.xml><?xml version="1.0" encoding="utf-8"?>
<p:tagLst xmlns:a="http://schemas.openxmlformats.org/drawingml/2006/main" xmlns:r="http://schemas.openxmlformats.org/officeDocument/2006/relationships" xmlns:p="http://schemas.openxmlformats.org/presentationml/2006/main">
  <p:tag name="NOPREFERENCE" val="False"/>
</p:tagLst>
</file>

<file path=ppt/tags/tag4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3.xml><?xml version="1.0" encoding="utf-8"?>
<p:tagLst xmlns:a="http://schemas.openxmlformats.org/drawingml/2006/main" xmlns:r="http://schemas.openxmlformats.org/officeDocument/2006/relationships" xmlns:p="http://schemas.openxmlformats.org/presentationml/2006/main">
  <p:tag name="NOPREFERENCE" val="False"/>
</p:tagLst>
</file>

<file path=ppt/tags/tag4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5.xml><?xml version="1.0" encoding="utf-8"?>
<p:tagLst xmlns:a="http://schemas.openxmlformats.org/drawingml/2006/main" xmlns:r="http://schemas.openxmlformats.org/officeDocument/2006/relationships" xmlns:p="http://schemas.openxmlformats.org/presentationml/2006/main">
  <p:tag name="NOPREFERENCE" val="False"/>
</p:tagLst>
</file>

<file path=ppt/tags/tag4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7.xml><?xml version="1.0" encoding="utf-8"?>
<p:tagLst xmlns:a="http://schemas.openxmlformats.org/drawingml/2006/main" xmlns:r="http://schemas.openxmlformats.org/officeDocument/2006/relationships" xmlns:p="http://schemas.openxmlformats.org/presentationml/2006/main">
  <p:tag name="NOPREFERENCE" val="False"/>
</p:tagLst>
</file>

<file path=ppt/tags/tag4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49.xml><?xml version="1.0" encoding="utf-8"?>
<p:tagLst xmlns:a="http://schemas.openxmlformats.org/drawingml/2006/main" xmlns:r="http://schemas.openxmlformats.org/officeDocument/2006/relationships" xmlns:p="http://schemas.openxmlformats.org/presentationml/2006/main">
  <p:tag name="NOPREFERENCE" val="False"/>
</p:tagLst>
</file>

<file path=ppt/tags/tag5.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1.xml><?xml version="1.0" encoding="utf-8"?>
<p:tagLst xmlns:a="http://schemas.openxmlformats.org/drawingml/2006/main" xmlns:r="http://schemas.openxmlformats.org/officeDocument/2006/relationships" xmlns:p="http://schemas.openxmlformats.org/presentationml/2006/main">
  <p:tag name="NOPREFERENCE" val="False"/>
</p:tagLst>
</file>

<file path=ppt/tags/tag5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3.xml><?xml version="1.0" encoding="utf-8"?>
<p:tagLst xmlns:a="http://schemas.openxmlformats.org/drawingml/2006/main" xmlns:r="http://schemas.openxmlformats.org/officeDocument/2006/relationships" xmlns:p="http://schemas.openxmlformats.org/presentationml/2006/main">
  <p:tag name="NOPREFERENCE" val="False"/>
</p:tagLst>
</file>

<file path=ppt/tags/tag5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5.xml><?xml version="1.0" encoding="utf-8"?>
<p:tagLst xmlns:a="http://schemas.openxmlformats.org/drawingml/2006/main" xmlns:r="http://schemas.openxmlformats.org/officeDocument/2006/relationships" xmlns:p="http://schemas.openxmlformats.org/presentationml/2006/main">
  <p:tag name="NOPREFERENCE" val="False"/>
</p:tagLst>
</file>

<file path=ppt/tags/tag5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7.xml><?xml version="1.0" encoding="utf-8"?>
<p:tagLst xmlns:a="http://schemas.openxmlformats.org/drawingml/2006/main" xmlns:r="http://schemas.openxmlformats.org/officeDocument/2006/relationships" xmlns:p="http://schemas.openxmlformats.org/presentationml/2006/main">
  <p:tag name="NOPREFERENCE" val="False"/>
</p:tagLst>
</file>

<file path=ppt/tags/tag5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59.xml><?xml version="1.0" encoding="utf-8"?>
<p:tagLst xmlns:a="http://schemas.openxmlformats.org/drawingml/2006/main" xmlns:r="http://schemas.openxmlformats.org/officeDocument/2006/relationships" xmlns:p="http://schemas.openxmlformats.org/presentationml/2006/main">
  <p:tag name="NOPREFERENCE" val="False"/>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Lst>
</file>

<file path=ppt/tags/tag6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1.xml><?xml version="1.0" encoding="utf-8"?>
<p:tagLst xmlns:a="http://schemas.openxmlformats.org/drawingml/2006/main" xmlns:r="http://schemas.openxmlformats.org/officeDocument/2006/relationships" xmlns:p="http://schemas.openxmlformats.org/presentationml/2006/main">
  <p:tag name="NOPREFERENCE" val="False"/>
</p:tagLst>
</file>

<file path=ppt/tags/tag6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3.xml><?xml version="1.0" encoding="utf-8"?>
<p:tagLst xmlns:a="http://schemas.openxmlformats.org/drawingml/2006/main" xmlns:r="http://schemas.openxmlformats.org/officeDocument/2006/relationships" xmlns:p="http://schemas.openxmlformats.org/presentationml/2006/main">
  <p:tag name="NOPREFERENCE" val="False"/>
</p:tagLst>
</file>

<file path=ppt/tags/tag6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5.xml><?xml version="1.0" encoding="utf-8"?>
<p:tagLst xmlns:a="http://schemas.openxmlformats.org/drawingml/2006/main" xmlns:r="http://schemas.openxmlformats.org/officeDocument/2006/relationships" xmlns:p="http://schemas.openxmlformats.org/presentationml/2006/main">
  <p:tag name="NOPREFERENCE" val="False"/>
</p:tagLst>
</file>

<file path=ppt/tags/tag66.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7.xml><?xml version="1.0" encoding="utf-8"?>
<p:tagLst xmlns:a="http://schemas.openxmlformats.org/drawingml/2006/main" xmlns:r="http://schemas.openxmlformats.org/officeDocument/2006/relationships" xmlns:p="http://schemas.openxmlformats.org/presentationml/2006/main">
  <p:tag name="NOPREFERENCE" val="False"/>
</p:tagLst>
</file>

<file path=ppt/tags/tag6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69.xml><?xml version="1.0" encoding="utf-8"?>
<p:tagLst xmlns:a="http://schemas.openxmlformats.org/drawingml/2006/main" xmlns:r="http://schemas.openxmlformats.org/officeDocument/2006/relationships" xmlns:p="http://schemas.openxmlformats.org/presentationml/2006/main">
  <p:tag name="NOPREFERENCE" val="False"/>
</p:tagLst>
</file>

<file path=ppt/tags/tag7.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1.xml><?xml version="1.0" encoding="utf-8"?>
<p:tagLst xmlns:a="http://schemas.openxmlformats.org/drawingml/2006/main" xmlns:r="http://schemas.openxmlformats.org/officeDocument/2006/relationships" xmlns:p="http://schemas.openxmlformats.org/presentationml/2006/main">
  <p:tag name="SLIDEGUID" val="17F4242A665A4E2F948AAACD298C85C9"/>
  <p:tag name="SLIDEID" val="17F4242A665A4E2F948AAACD298C85C9"/>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DELIMITERS" val="3.1"/>
  <p:tag name="VALUEFORMAT" val="0%"/>
  <p:tag name="QUESTIONALIAS" val="PD Coordinators can see _(whose)_ transcript"/>
  <p:tag name="ANSWERSALIAS" val="Everyone in the system’s|smicln|Only theirs |smicln|Those where they are listed in the PD Portal as “Manager.”"/>
  <p:tag name="VALUES" val="No Value|smicln|No Value|smicln|No Value"/>
</p:tagLst>
</file>

<file path=ppt/tags/tag72.xml><?xml version="1.0" encoding="utf-8"?>
<p:tagLst xmlns:a="http://schemas.openxmlformats.org/drawingml/2006/main" xmlns:r="http://schemas.openxmlformats.org/officeDocument/2006/relationships" xmlns:p="http://schemas.openxmlformats.org/presentationml/2006/main">
  <p:tag name="CHARTTYPE" val="0"/>
</p:tagLst>
</file>

<file path=ppt/tags/tag73.xml><?xml version="1.0" encoding="utf-8"?>
<p:tagLst xmlns:a="http://schemas.openxmlformats.org/drawingml/2006/main" xmlns:r="http://schemas.openxmlformats.org/officeDocument/2006/relationships" xmlns:p="http://schemas.openxmlformats.org/presentationml/2006/main">
  <p:tag name="ANSWERBULLETS" val="3"/>
  <p:tag name="OLDNUMANSWERS" val="3"/>
  <p:tag name="TEXTLENGTH" val="96"/>
  <p:tag name="FONTSIZE" val="32"/>
  <p:tag name="BULLETTYPE" val="ppBulletArabicPeriod"/>
  <p:tag name="ANSWERTEXT" val="Everyone in the system’s&#10;Only theirs &#10;Those where they are listed in the PD Portal as “Manager.”"/>
</p:tagLst>
</file>

<file path=ppt/tags/tag74.xml><?xml version="1.0" encoding="utf-8"?>
<p:tagLst xmlns:a="http://schemas.openxmlformats.org/drawingml/2006/main" xmlns:r="http://schemas.openxmlformats.org/officeDocument/2006/relationships" xmlns:p="http://schemas.openxmlformats.org/presentationml/2006/main">
  <p:tag name="SLIDEGUID" val="996A931540784D15B40604A1FA280EEE"/>
  <p:tag name="SLIDEID" val="996A931540784D15B40604A1FA280EEE"/>
  <p:tag name="SLIDEORDER" val="1"/>
  <p:tag name="SLIDETYPE" val="Q"/>
  <p:tag name="DEMOGRAPHIC" val="False"/>
  <p:tag name="TEAMASSIGN" val="False"/>
  <p:tag name="SPEEDSCORING" val="False"/>
  <p:tag name="CORRECTPOINTVALUE" val="1"/>
  <p:tag name="INCORRECTPOINTVALUE" val="0"/>
  <p:tag name="ZEROBASED" val="False"/>
  <p:tag name="NUMRESPONSES" val="1"/>
  <p:tag name="AUTOADVANCE" val="False"/>
  <p:tag name="ANSWERSALIAS" val="True|smicln|False"/>
  <p:tag name="DELIMITERS" val="3.1"/>
  <p:tag name="VALUEFORMAT" val="0%"/>
  <p:tag name="QUESTIONALIAS" val="PD Coordinators can assign training to people on their team."/>
  <p:tag name="VALUES" val="No Value|smicln|No Value"/>
</p:tagLst>
</file>

<file path=ppt/tags/tag75.xml><?xml version="1.0" encoding="utf-8"?>
<p:tagLst xmlns:a="http://schemas.openxmlformats.org/drawingml/2006/main" xmlns:r="http://schemas.openxmlformats.org/officeDocument/2006/relationships" xmlns:p="http://schemas.openxmlformats.org/presentationml/2006/main">
  <p:tag name="CHARTTYPE" val="0"/>
</p:tagLst>
</file>

<file path=ppt/tags/tag76.xml><?xml version="1.0" encoding="utf-8"?>
<p:tagLst xmlns:a="http://schemas.openxmlformats.org/drawingml/2006/main" xmlns:r="http://schemas.openxmlformats.org/officeDocument/2006/relationships" xmlns:p="http://schemas.openxmlformats.org/presentationml/2006/main">
  <p:tag name="ANSWERBULLETS" val="3"/>
  <p:tag name="OLDNUMANSWERS" val="2"/>
  <p:tag name="TEXTLENGTH" val="10"/>
  <p:tag name="FONTSIZE" val="32"/>
  <p:tag name="BULLETTYPE" val="ppBulletArabicPeriod"/>
  <p:tag name="ANSWERTEXT" val="True&#10;False"/>
</p:tagLst>
</file>

<file path=ppt/tags/tag77.xml><?xml version="1.0" encoding="utf-8"?>
<p:tagLst xmlns:a="http://schemas.openxmlformats.org/drawingml/2006/main" xmlns:r="http://schemas.openxmlformats.org/officeDocument/2006/relationships" xmlns:p="http://schemas.openxmlformats.org/presentationml/2006/main">
  <p:tag name="NOPREFERENCE" val="False"/>
</p:tagLst>
</file>

<file path=ppt/tags/tag78.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79.xml><?xml version="1.0" encoding="utf-8"?>
<p:tagLst xmlns:a="http://schemas.openxmlformats.org/drawingml/2006/main" xmlns:r="http://schemas.openxmlformats.org/officeDocument/2006/relationships" xmlns:p="http://schemas.openxmlformats.org/presentationml/2006/main">
  <p:tag name="NOPREFERENCE" val="False"/>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Lst>
</file>

<file path=ppt/tags/tag80.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1.xml><?xml version="1.0" encoding="utf-8"?>
<p:tagLst xmlns:a="http://schemas.openxmlformats.org/drawingml/2006/main" xmlns:r="http://schemas.openxmlformats.org/officeDocument/2006/relationships" xmlns:p="http://schemas.openxmlformats.org/presentationml/2006/main">
  <p:tag name="NOPREFERENCE" val="False"/>
</p:tagLst>
</file>

<file path=ppt/tags/tag82.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83.xml><?xml version="1.0" encoding="utf-8"?>
<p:tagLst xmlns:a="http://schemas.openxmlformats.org/drawingml/2006/main" xmlns:r="http://schemas.openxmlformats.org/officeDocument/2006/relationships" xmlns:p="http://schemas.openxmlformats.org/presentationml/2006/main">
  <p:tag name="NOPREFERENCE" val="False"/>
</p:tagLst>
</file>

<file path=ppt/tags/tag84.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ags/tag9.xml><?xml version="1.0" encoding="utf-8"?>
<p:tagLst xmlns:a="http://schemas.openxmlformats.org/drawingml/2006/main" xmlns:r="http://schemas.openxmlformats.org/officeDocument/2006/relationships" xmlns:p="http://schemas.openxmlformats.org/presentationml/2006/main">
  <p:tag name="__PE_HAS_URLS" val="oh hey this is notes box, due to this not being an empty string. woot."/>
</p:tagLst>
</file>

<file path=ppt/theme/theme1.xml><?xml version="1.0" encoding="utf-8"?>
<a:theme xmlns:a="http://schemas.openxmlformats.org/drawingml/2006/main" name="Office Theme">
  <a:themeElements>
    <a:clrScheme name="TAMU Palette">
      <a:dk1>
        <a:srgbClr val="332C2C"/>
      </a:dk1>
      <a:lt1>
        <a:sysClr val="window" lastClr="FFFFFF"/>
      </a:lt1>
      <a:dk2>
        <a:srgbClr val="565252"/>
      </a:dk2>
      <a:lt2>
        <a:srgbClr val="D9D9D9"/>
      </a:lt2>
      <a:accent1>
        <a:srgbClr val="500000"/>
      </a:accent1>
      <a:accent2>
        <a:srgbClr val="1D3362"/>
      </a:accent2>
      <a:accent3>
        <a:srgbClr val="FFFFFF"/>
      </a:accent3>
      <a:accent4>
        <a:srgbClr val="D0D0D0"/>
      </a:accent4>
      <a:accent5>
        <a:srgbClr val="444040"/>
      </a:accent5>
      <a:accent6>
        <a:srgbClr val="000000"/>
      </a:accent6>
      <a:hlink>
        <a:srgbClr val="500000"/>
      </a:hlink>
      <a:folHlink>
        <a:srgbClr val="B0AFAF"/>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TRAINPD_2016_Template [Read-Only]" id="{349E2744-5FB2-4097-B698-7589643130D4}" vid="{F46CC734-1F38-40BB-A28C-E8AF474531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TRAINPD_2016_Template</Template>
  <TotalTime>2122</TotalTime>
  <Words>1648</Words>
  <Application>Microsoft Office PowerPoint</Application>
  <PresentationFormat>On-screen Show (4:3)</PresentationFormat>
  <Paragraphs>237</Paragraphs>
  <Slides>39</Slides>
  <Notes>34</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1</vt:i4>
      </vt:variant>
      <vt:variant>
        <vt:lpstr>Slide Titles</vt:lpstr>
      </vt:variant>
      <vt:variant>
        <vt:i4>39</vt:i4>
      </vt:variant>
    </vt:vector>
  </HeadingPairs>
  <TitlesOfParts>
    <vt:vector size="44" baseType="lpstr">
      <vt:lpstr>Arial</vt:lpstr>
      <vt:lpstr>Calibri</vt:lpstr>
      <vt:lpstr>Times New Roman</vt:lpstr>
      <vt:lpstr>Office Theme</vt:lpstr>
      <vt:lpstr>Chart</vt:lpstr>
      <vt:lpstr>2016 September AEL Business Meeting 2016 – PD Coordinators</vt:lpstr>
      <vt:lpstr>AGENDA </vt:lpstr>
      <vt:lpstr>Review of the TX PD Model – TRAIN Tex</vt:lpstr>
      <vt:lpstr>TRAIN PD @ TCALL</vt:lpstr>
      <vt:lpstr>The New Website</vt:lpstr>
      <vt:lpstr>Before we begin… </vt:lpstr>
      <vt:lpstr>Unpacking PD Grant-specific Requirements</vt:lpstr>
      <vt:lpstr>Unpacking PD Grant-specific Requirements</vt:lpstr>
      <vt:lpstr>Tier 1 Training</vt:lpstr>
      <vt:lpstr>The PD Coordinator must be a full time job.</vt:lpstr>
      <vt:lpstr>Which of the following topics is covered in the TRAIN PD Institutes?</vt:lpstr>
      <vt:lpstr>Unpacking PD Grant-specific Requirements</vt:lpstr>
      <vt:lpstr>Unpacking cont.</vt:lpstr>
      <vt:lpstr>Unpacking PD Grant-specific Requirements</vt:lpstr>
      <vt:lpstr>Unpacking PD Grant-specific Requirements</vt:lpstr>
      <vt:lpstr>Unpacking PD Grant-specific Requirements</vt:lpstr>
      <vt:lpstr>Unpacking PD Grant-specific Requirements</vt:lpstr>
      <vt:lpstr>Unpacking PD Grant-specific Requirements</vt:lpstr>
      <vt:lpstr>Unpacking PD Grant-specific Requirements</vt:lpstr>
      <vt:lpstr>New PD Rules and Staff Qualifications</vt:lpstr>
      <vt:lpstr>Unpacking PD Grant-specific Requirements</vt:lpstr>
      <vt:lpstr>Overview</vt:lpstr>
      <vt:lpstr>Assigning Training</vt:lpstr>
      <vt:lpstr>Training Details</vt:lpstr>
      <vt:lpstr>Assign Training</vt:lpstr>
      <vt:lpstr>Training Workshop Confirmation</vt:lpstr>
      <vt:lpstr>Transcript</vt:lpstr>
      <vt:lpstr>Detail Page</vt:lpstr>
      <vt:lpstr>Viewing Your Team’s Transcripts</vt:lpstr>
      <vt:lpstr>Bio</vt:lpstr>
      <vt:lpstr>Transcript</vt:lpstr>
      <vt:lpstr>Transcript</vt:lpstr>
      <vt:lpstr>Other Portal Questions</vt:lpstr>
      <vt:lpstr>PD Coordinators can see _(whose)_ transcript</vt:lpstr>
      <vt:lpstr>PD Coordinators can assign training to people on their team.</vt:lpstr>
      <vt:lpstr>Unpacking PD Grant-specific Requirements</vt:lpstr>
      <vt:lpstr>Talent Search</vt:lpstr>
      <vt:lpstr>Upcoming Events</vt:lpstr>
      <vt:lpstr>Final Questions</vt:lpstr>
    </vt:vector>
  </TitlesOfParts>
  <Company>College of Education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AEL Fall Business Meeting 2016 – PD Coordinators</dc:title>
  <dc:creator>Ponder, Beth A</dc:creator>
  <cp:lastModifiedBy>Goyco, Jorge A</cp:lastModifiedBy>
  <cp:revision>62</cp:revision>
  <dcterms:created xsi:type="dcterms:W3CDTF">2016-08-18T15:04:49Z</dcterms:created>
  <dcterms:modified xsi:type="dcterms:W3CDTF">2018-04-19T20:37:12Z</dcterms:modified>
</cp:coreProperties>
</file>